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7" r:id="rId2"/>
    <p:sldId id="259" r:id="rId3"/>
    <p:sldId id="261" r:id="rId4"/>
    <p:sldId id="262" r:id="rId5"/>
    <p:sldId id="263" r:id="rId6"/>
    <p:sldId id="265" r:id="rId7"/>
    <p:sldId id="266"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999" autoAdjust="0"/>
    <p:restoredTop sz="44939" autoAdjust="0"/>
  </p:normalViewPr>
  <p:slideViewPr>
    <p:cSldViewPr snapToGrid="0">
      <p:cViewPr varScale="1">
        <p:scale>
          <a:sx n="31" d="100"/>
          <a:sy n="31" d="100"/>
        </p:scale>
        <p:origin x="1456"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D63A5A6-B648-4C9A-AD07-7906F22EEFF2}" type="doc">
      <dgm:prSet loTypeId="urn:microsoft.com/office/officeart/2005/8/layout/pyramid1" loCatId="pyramid" qsTypeId="urn:microsoft.com/office/officeart/2005/8/quickstyle/simple3" qsCatId="simple" csTypeId="urn:microsoft.com/office/officeart/2005/8/colors/colorful1" csCatId="colorful" phldr="1"/>
      <dgm:spPr/>
    </dgm:pt>
    <dgm:pt modelId="{3213BA68-E078-42C8-885B-8D01F4E07D68}">
      <dgm:prSet phldrT="[Text]"/>
      <dgm:spPr/>
      <dgm:t>
        <a:bodyPr/>
        <a:lstStyle/>
        <a:p>
          <a:r>
            <a:rPr lang="en-NZ"/>
            <a:t>Disciplinary</a:t>
          </a:r>
        </a:p>
      </dgm:t>
    </dgm:pt>
    <dgm:pt modelId="{6C949DE0-022C-4489-921D-D893BEC72396}" type="parTrans" cxnId="{65E35205-AD81-4BC1-B173-251C3DCCBAEF}">
      <dgm:prSet/>
      <dgm:spPr/>
      <dgm:t>
        <a:bodyPr/>
        <a:lstStyle/>
        <a:p>
          <a:endParaRPr lang="en-NZ"/>
        </a:p>
      </dgm:t>
    </dgm:pt>
    <dgm:pt modelId="{651F1042-F346-46C8-9F57-A7841C8BC4FD}" type="sibTrans" cxnId="{65E35205-AD81-4BC1-B173-251C3DCCBAEF}">
      <dgm:prSet/>
      <dgm:spPr/>
      <dgm:t>
        <a:bodyPr/>
        <a:lstStyle/>
        <a:p>
          <a:endParaRPr lang="en-NZ"/>
        </a:p>
      </dgm:t>
    </dgm:pt>
    <dgm:pt modelId="{A5DCFDFF-1926-405D-8D7C-6B6DE431A979}">
      <dgm:prSet phldrT="[Text]"/>
      <dgm:spPr/>
      <dgm:t>
        <a:bodyPr/>
        <a:lstStyle/>
        <a:p>
          <a:r>
            <a:rPr lang="en-NZ" dirty="0"/>
            <a:t>Intermediate</a:t>
          </a:r>
        </a:p>
      </dgm:t>
    </dgm:pt>
    <dgm:pt modelId="{73FCD629-8D0A-4FED-BCD5-F8FBBFDC8D69}" type="parTrans" cxnId="{D5E2BCFE-7B18-4E22-B048-F1720DD2AA63}">
      <dgm:prSet/>
      <dgm:spPr/>
      <dgm:t>
        <a:bodyPr/>
        <a:lstStyle/>
        <a:p>
          <a:endParaRPr lang="en-NZ"/>
        </a:p>
      </dgm:t>
    </dgm:pt>
    <dgm:pt modelId="{0F58D95D-A4F3-4CB5-ABFC-58903C5EEDC4}" type="sibTrans" cxnId="{D5E2BCFE-7B18-4E22-B048-F1720DD2AA63}">
      <dgm:prSet/>
      <dgm:spPr/>
      <dgm:t>
        <a:bodyPr/>
        <a:lstStyle/>
        <a:p>
          <a:endParaRPr lang="en-NZ"/>
        </a:p>
      </dgm:t>
    </dgm:pt>
    <dgm:pt modelId="{44ADE7D8-A705-4BC8-8FCA-6364CAA90FA0}">
      <dgm:prSet phldrT="[Text]"/>
      <dgm:spPr/>
      <dgm:t>
        <a:bodyPr/>
        <a:lstStyle/>
        <a:p>
          <a:r>
            <a:rPr lang="en-NZ"/>
            <a:t>Basic</a:t>
          </a:r>
        </a:p>
      </dgm:t>
    </dgm:pt>
    <dgm:pt modelId="{8481A79A-6003-42E7-8948-5DF26EA59719}" type="parTrans" cxnId="{B31E569E-B1AB-41AF-9669-8429CC9C7C97}">
      <dgm:prSet/>
      <dgm:spPr/>
      <dgm:t>
        <a:bodyPr/>
        <a:lstStyle/>
        <a:p>
          <a:endParaRPr lang="en-NZ"/>
        </a:p>
      </dgm:t>
    </dgm:pt>
    <dgm:pt modelId="{51A10E90-88B1-415C-B5D1-4E00529ED639}" type="sibTrans" cxnId="{B31E569E-B1AB-41AF-9669-8429CC9C7C97}">
      <dgm:prSet/>
      <dgm:spPr/>
      <dgm:t>
        <a:bodyPr/>
        <a:lstStyle/>
        <a:p>
          <a:endParaRPr lang="en-NZ"/>
        </a:p>
      </dgm:t>
    </dgm:pt>
    <dgm:pt modelId="{F61A53E7-B0F5-4670-8E98-BB601EC05347}" type="pres">
      <dgm:prSet presAssocID="{0D63A5A6-B648-4C9A-AD07-7906F22EEFF2}" presName="Name0" presStyleCnt="0">
        <dgm:presLayoutVars>
          <dgm:dir/>
          <dgm:animLvl val="lvl"/>
          <dgm:resizeHandles val="exact"/>
        </dgm:presLayoutVars>
      </dgm:prSet>
      <dgm:spPr/>
    </dgm:pt>
    <dgm:pt modelId="{4CB02C54-E734-44F2-9674-61700428B930}" type="pres">
      <dgm:prSet presAssocID="{3213BA68-E078-42C8-885B-8D01F4E07D68}" presName="Name8" presStyleCnt="0"/>
      <dgm:spPr/>
    </dgm:pt>
    <dgm:pt modelId="{187F4322-D00C-4FD2-8742-6C491B864CF1}" type="pres">
      <dgm:prSet presAssocID="{3213BA68-E078-42C8-885B-8D01F4E07D68}" presName="level" presStyleLbl="node1" presStyleIdx="0" presStyleCnt="3">
        <dgm:presLayoutVars>
          <dgm:chMax val="1"/>
          <dgm:bulletEnabled val="1"/>
        </dgm:presLayoutVars>
      </dgm:prSet>
      <dgm:spPr/>
      <dgm:t>
        <a:bodyPr/>
        <a:lstStyle/>
        <a:p>
          <a:endParaRPr lang="en-NZ"/>
        </a:p>
      </dgm:t>
    </dgm:pt>
    <dgm:pt modelId="{69AD9E67-3F0A-4F77-8E6A-D0478DCA66C8}" type="pres">
      <dgm:prSet presAssocID="{3213BA68-E078-42C8-885B-8D01F4E07D68}" presName="levelTx" presStyleLbl="revTx" presStyleIdx="0" presStyleCnt="0">
        <dgm:presLayoutVars>
          <dgm:chMax val="1"/>
          <dgm:bulletEnabled val="1"/>
        </dgm:presLayoutVars>
      </dgm:prSet>
      <dgm:spPr/>
      <dgm:t>
        <a:bodyPr/>
        <a:lstStyle/>
        <a:p>
          <a:endParaRPr lang="en-NZ"/>
        </a:p>
      </dgm:t>
    </dgm:pt>
    <dgm:pt modelId="{D5F1FDB5-F013-4359-A9E4-08A2ECF039CE}" type="pres">
      <dgm:prSet presAssocID="{A5DCFDFF-1926-405D-8D7C-6B6DE431A979}" presName="Name8" presStyleCnt="0"/>
      <dgm:spPr/>
    </dgm:pt>
    <dgm:pt modelId="{91836AC2-9965-4FF9-9E82-AFECD1C0A501}" type="pres">
      <dgm:prSet presAssocID="{A5DCFDFF-1926-405D-8D7C-6B6DE431A979}" presName="level" presStyleLbl="node1" presStyleIdx="1" presStyleCnt="3">
        <dgm:presLayoutVars>
          <dgm:chMax val="1"/>
          <dgm:bulletEnabled val="1"/>
        </dgm:presLayoutVars>
      </dgm:prSet>
      <dgm:spPr/>
      <dgm:t>
        <a:bodyPr/>
        <a:lstStyle/>
        <a:p>
          <a:endParaRPr lang="en-NZ"/>
        </a:p>
      </dgm:t>
    </dgm:pt>
    <dgm:pt modelId="{B8C947E6-86E9-4D30-8A9E-F07BD4D25A5B}" type="pres">
      <dgm:prSet presAssocID="{A5DCFDFF-1926-405D-8D7C-6B6DE431A979}" presName="levelTx" presStyleLbl="revTx" presStyleIdx="0" presStyleCnt="0">
        <dgm:presLayoutVars>
          <dgm:chMax val="1"/>
          <dgm:bulletEnabled val="1"/>
        </dgm:presLayoutVars>
      </dgm:prSet>
      <dgm:spPr/>
      <dgm:t>
        <a:bodyPr/>
        <a:lstStyle/>
        <a:p>
          <a:endParaRPr lang="en-NZ"/>
        </a:p>
      </dgm:t>
    </dgm:pt>
    <dgm:pt modelId="{5AE65C4D-CF65-4581-A03C-49858D2FE313}" type="pres">
      <dgm:prSet presAssocID="{44ADE7D8-A705-4BC8-8FCA-6364CAA90FA0}" presName="Name8" presStyleCnt="0"/>
      <dgm:spPr/>
    </dgm:pt>
    <dgm:pt modelId="{A90AF841-CA16-4F2C-8B04-482527385F46}" type="pres">
      <dgm:prSet presAssocID="{44ADE7D8-A705-4BC8-8FCA-6364CAA90FA0}" presName="level" presStyleLbl="node1" presStyleIdx="2" presStyleCnt="3">
        <dgm:presLayoutVars>
          <dgm:chMax val="1"/>
          <dgm:bulletEnabled val="1"/>
        </dgm:presLayoutVars>
      </dgm:prSet>
      <dgm:spPr/>
      <dgm:t>
        <a:bodyPr/>
        <a:lstStyle/>
        <a:p>
          <a:endParaRPr lang="en-NZ"/>
        </a:p>
      </dgm:t>
    </dgm:pt>
    <dgm:pt modelId="{F13A692A-3F7C-45D1-B7A7-095ADE524A86}" type="pres">
      <dgm:prSet presAssocID="{44ADE7D8-A705-4BC8-8FCA-6364CAA90FA0}" presName="levelTx" presStyleLbl="revTx" presStyleIdx="0" presStyleCnt="0">
        <dgm:presLayoutVars>
          <dgm:chMax val="1"/>
          <dgm:bulletEnabled val="1"/>
        </dgm:presLayoutVars>
      </dgm:prSet>
      <dgm:spPr/>
      <dgm:t>
        <a:bodyPr/>
        <a:lstStyle/>
        <a:p>
          <a:endParaRPr lang="en-NZ"/>
        </a:p>
      </dgm:t>
    </dgm:pt>
  </dgm:ptLst>
  <dgm:cxnLst>
    <dgm:cxn modelId="{D5E2BCFE-7B18-4E22-B048-F1720DD2AA63}" srcId="{0D63A5A6-B648-4C9A-AD07-7906F22EEFF2}" destId="{A5DCFDFF-1926-405D-8D7C-6B6DE431A979}" srcOrd="1" destOrd="0" parTransId="{73FCD629-8D0A-4FED-BCD5-F8FBBFDC8D69}" sibTransId="{0F58D95D-A4F3-4CB5-ABFC-58903C5EEDC4}"/>
    <dgm:cxn modelId="{4E4D2E70-8E8D-4F97-988D-11104AA3EF60}" type="presOf" srcId="{A5DCFDFF-1926-405D-8D7C-6B6DE431A979}" destId="{B8C947E6-86E9-4D30-8A9E-F07BD4D25A5B}" srcOrd="1" destOrd="0" presId="urn:microsoft.com/office/officeart/2005/8/layout/pyramid1"/>
    <dgm:cxn modelId="{31B6C4EF-1BFD-4B29-BB2B-97CD5084ECF4}" type="presOf" srcId="{A5DCFDFF-1926-405D-8D7C-6B6DE431A979}" destId="{91836AC2-9965-4FF9-9E82-AFECD1C0A501}" srcOrd="0" destOrd="0" presId="urn:microsoft.com/office/officeart/2005/8/layout/pyramid1"/>
    <dgm:cxn modelId="{1DDA46B9-7330-4397-AB13-1AB12879A0AB}" type="presOf" srcId="{44ADE7D8-A705-4BC8-8FCA-6364CAA90FA0}" destId="{F13A692A-3F7C-45D1-B7A7-095ADE524A86}" srcOrd="1" destOrd="0" presId="urn:microsoft.com/office/officeart/2005/8/layout/pyramid1"/>
    <dgm:cxn modelId="{65E35205-AD81-4BC1-B173-251C3DCCBAEF}" srcId="{0D63A5A6-B648-4C9A-AD07-7906F22EEFF2}" destId="{3213BA68-E078-42C8-885B-8D01F4E07D68}" srcOrd="0" destOrd="0" parTransId="{6C949DE0-022C-4489-921D-D893BEC72396}" sibTransId="{651F1042-F346-46C8-9F57-A7841C8BC4FD}"/>
    <dgm:cxn modelId="{8779F046-C79F-4F84-87E3-FAD5F47CEDF2}" type="presOf" srcId="{44ADE7D8-A705-4BC8-8FCA-6364CAA90FA0}" destId="{A90AF841-CA16-4F2C-8B04-482527385F46}" srcOrd="0" destOrd="0" presId="urn:microsoft.com/office/officeart/2005/8/layout/pyramid1"/>
    <dgm:cxn modelId="{981E2B42-A0AC-4B55-8B9C-3FB819162FBE}" type="presOf" srcId="{0D63A5A6-B648-4C9A-AD07-7906F22EEFF2}" destId="{F61A53E7-B0F5-4670-8E98-BB601EC05347}" srcOrd="0" destOrd="0" presId="urn:microsoft.com/office/officeart/2005/8/layout/pyramid1"/>
    <dgm:cxn modelId="{F8B07C9E-1DA2-41B1-8F41-4A183CCAC958}" type="presOf" srcId="{3213BA68-E078-42C8-885B-8D01F4E07D68}" destId="{69AD9E67-3F0A-4F77-8E6A-D0478DCA66C8}" srcOrd="1" destOrd="0" presId="urn:microsoft.com/office/officeart/2005/8/layout/pyramid1"/>
    <dgm:cxn modelId="{7C7F6C65-41E8-4253-ACC2-B3BF7B12B581}" type="presOf" srcId="{3213BA68-E078-42C8-885B-8D01F4E07D68}" destId="{187F4322-D00C-4FD2-8742-6C491B864CF1}" srcOrd="0" destOrd="0" presId="urn:microsoft.com/office/officeart/2005/8/layout/pyramid1"/>
    <dgm:cxn modelId="{B31E569E-B1AB-41AF-9669-8429CC9C7C97}" srcId="{0D63A5A6-B648-4C9A-AD07-7906F22EEFF2}" destId="{44ADE7D8-A705-4BC8-8FCA-6364CAA90FA0}" srcOrd="2" destOrd="0" parTransId="{8481A79A-6003-42E7-8948-5DF26EA59719}" sibTransId="{51A10E90-88B1-415C-B5D1-4E00529ED639}"/>
    <dgm:cxn modelId="{DC3CC3B2-90FE-4C67-9509-742EA2658DF9}" type="presParOf" srcId="{F61A53E7-B0F5-4670-8E98-BB601EC05347}" destId="{4CB02C54-E734-44F2-9674-61700428B930}" srcOrd="0" destOrd="0" presId="urn:microsoft.com/office/officeart/2005/8/layout/pyramid1"/>
    <dgm:cxn modelId="{1F87FA56-96B2-42DB-B9E3-E96449100EFA}" type="presParOf" srcId="{4CB02C54-E734-44F2-9674-61700428B930}" destId="{187F4322-D00C-4FD2-8742-6C491B864CF1}" srcOrd="0" destOrd="0" presId="urn:microsoft.com/office/officeart/2005/8/layout/pyramid1"/>
    <dgm:cxn modelId="{558DFD14-175E-4CF7-B443-A32A44F2C52C}" type="presParOf" srcId="{4CB02C54-E734-44F2-9674-61700428B930}" destId="{69AD9E67-3F0A-4F77-8E6A-D0478DCA66C8}" srcOrd="1" destOrd="0" presId="urn:microsoft.com/office/officeart/2005/8/layout/pyramid1"/>
    <dgm:cxn modelId="{8F786033-7F86-480A-9A98-AA998F4350C4}" type="presParOf" srcId="{F61A53E7-B0F5-4670-8E98-BB601EC05347}" destId="{D5F1FDB5-F013-4359-A9E4-08A2ECF039CE}" srcOrd="1" destOrd="0" presId="urn:microsoft.com/office/officeart/2005/8/layout/pyramid1"/>
    <dgm:cxn modelId="{B6B78C5F-2CFD-4E38-81DA-2B1AAACF6B93}" type="presParOf" srcId="{D5F1FDB5-F013-4359-A9E4-08A2ECF039CE}" destId="{91836AC2-9965-4FF9-9E82-AFECD1C0A501}" srcOrd="0" destOrd="0" presId="urn:microsoft.com/office/officeart/2005/8/layout/pyramid1"/>
    <dgm:cxn modelId="{6A74A8BF-DA47-43A2-A486-F59F81076780}" type="presParOf" srcId="{D5F1FDB5-F013-4359-A9E4-08A2ECF039CE}" destId="{B8C947E6-86E9-4D30-8A9E-F07BD4D25A5B}" srcOrd="1" destOrd="0" presId="urn:microsoft.com/office/officeart/2005/8/layout/pyramid1"/>
    <dgm:cxn modelId="{8D25328B-1113-4149-90BC-3AA1ECBE3F84}" type="presParOf" srcId="{F61A53E7-B0F5-4670-8E98-BB601EC05347}" destId="{5AE65C4D-CF65-4581-A03C-49858D2FE313}" srcOrd="2" destOrd="0" presId="urn:microsoft.com/office/officeart/2005/8/layout/pyramid1"/>
    <dgm:cxn modelId="{083C4569-AAB2-487F-81A0-19D97A82EB2D}" type="presParOf" srcId="{5AE65C4D-CF65-4581-A03C-49858D2FE313}" destId="{A90AF841-CA16-4F2C-8B04-482527385F46}" srcOrd="0" destOrd="0" presId="urn:microsoft.com/office/officeart/2005/8/layout/pyramid1"/>
    <dgm:cxn modelId="{AD35A81A-0993-4ED6-BA5E-3BA15D22751E}" type="presParOf" srcId="{5AE65C4D-CF65-4581-A03C-49858D2FE313}" destId="{F13A692A-3F7C-45D1-B7A7-095ADE524A86}" srcOrd="1" destOrd="0" presId="urn:microsoft.com/office/officeart/2005/8/layout/pyramid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87F4322-D00C-4FD2-8742-6C491B864CF1}">
      <dsp:nvSpPr>
        <dsp:cNvPr id="0" name=""/>
        <dsp:cNvSpPr/>
      </dsp:nvSpPr>
      <dsp:spPr>
        <a:xfrm>
          <a:off x="1633008" y="0"/>
          <a:ext cx="1633008" cy="1321864"/>
        </a:xfrm>
        <a:prstGeom prst="trapezoid">
          <a:avLst>
            <a:gd name="adj" fmla="val 61769"/>
          </a:avLst>
        </a:prstGeom>
        <a:gradFill rotWithShape="0">
          <a:gsLst>
            <a:gs pos="0">
              <a:schemeClr val="accent2">
                <a:hueOff val="0"/>
                <a:satOff val="0"/>
                <a:lumOff val="0"/>
                <a:alphaOff val="0"/>
                <a:lumMod val="110000"/>
                <a:satMod val="105000"/>
                <a:tint val="67000"/>
              </a:schemeClr>
            </a:gs>
            <a:gs pos="50000">
              <a:schemeClr val="accent2">
                <a:hueOff val="0"/>
                <a:satOff val="0"/>
                <a:lumOff val="0"/>
                <a:alphaOff val="0"/>
                <a:lumMod val="105000"/>
                <a:satMod val="103000"/>
                <a:tint val="73000"/>
              </a:schemeClr>
            </a:gs>
            <a:gs pos="100000">
              <a:schemeClr val="accent2">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3020" tIns="33020" rIns="33020" bIns="33020" numCol="1" spcCol="1270" anchor="ctr" anchorCtr="0">
          <a:noAutofit/>
        </a:bodyPr>
        <a:lstStyle/>
        <a:p>
          <a:pPr lvl="0" algn="ctr" defTabSz="1155700">
            <a:lnSpc>
              <a:spcPct val="90000"/>
            </a:lnSpc>
            <a:spcBef>
              <a:spcPct val="0"/>
            </a:spcBef>
            <a:spcAft>
              <a:spcPct val="35000"/>
            </a:spcAft>
          </a:pPr>
          <a:r>
            <a:rPr lang="en-NZ" sz="2600" kern="1200"/>
            <a:t>Disciplinary</a:t>
          </a:r>
        </a:p>
      </dsp:txBody>
      <dsp:txXfrm>
        <a:off x="1633008" y="0"/>
        <a:ext cx="1633008" cy="1321864"/>
      </dsp:txXfrm>
    </dsp:sp>
    <dsp:sp modelId="{91836AC2-9965-4FF9-9E82-AFECD1C0A501}">
      <dsp:nvSpPr>
        <dsp:cNvPr id="0" name=""/>
        <dsp:cNvSpPr/>
      </dsp:nvSpPr>
      <dsp:spPr>
        <a:xfrm>
          <a:off x="816504" y="1321864"/>
          <a:ext cx="3266016" cy="1321864"/>
        </a:xfrm>
        <a:prstGeom prst="trapezoid">
          <a:avLst>
            <a:gd name="adj" fmla="val 61769"/>
          </a:avLst>
        </a:prstGeom>
        <a:gradFill rotWithShape="0">
          <a:gsLst>
            <a:gs pos="0">
              <a:schemeClr val="accent3">
                <a:hueOff val="0"/>
                <a:satOff val="0"/>
                <a:lumOff val="0"/>
                <a:alphaOff val="0"/>
                <a:lumMod val="110000"/>
                <a:satMod val="105000"/>
                <a:tint val="67000"/>
              </a:schemeClr>
            </a:gs>
            <a:gs pos="50000">
              <a:schemeClr val="accent3">
                <a:hueOff val="0"/>
                <a:satOff val="0"/>
                <a:lumOff val="0"/>
                <a:alphaOff val="0"/>
                <a:lumMod val="105000"/>
                <a:satMod val="103000"/>
                <a:tint val="73000"/>
              </a:schemeClr>
            </a:gs>
            <a:gs pos="100000">
              <a:schemeClr val="accent3">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3020" tIns="33020" rIns="33020" bIns="33020" numCol="1" spcCol="1270" anchor="ctr" anchorCtr="0">
          <a:noAutofit/>
        </a:bodyPr>
        <a:lstStyle/>
        <a:p>
          <a:pPr lvl="0" algn="ctr" defTabSz="1155700">
            <a:lnSpc>
              <a:spcPct val="90000"/>
            </a:lnSpc>
            <a:spcBef>
              <a:spcPct val="0"/>
            </a:spcBef>
            <a:spcAft>
              <a:spcPct val="35000"/>
            </a:spcAft>
          </a:pPr>
          <a:r>
            <a:rPr lang="en-NZ" sz="2600" kern="1200" dirty="0"/>
            <a:t>Intermediate</a:t>
          </a:r>
        </a:p>
      </dsp:txBody>
      <dsp:txXfrm>
        <a:off x="1388057" y="1321864"/>
        <a:ext cx="2122910" cy="1321864"/>
      </dsp:txXfrm>
    </dsp:sp>
    <dsp:sp modelId="{A90AF841-CA16-4F2C-8B04-482527385F46}">
      <dsp:nvSpPr>
        <dsp:cNvPr id="0" name=""/>
        <dsp:cNvSpPr/>
      </dsp:nvSpPr>
      <dsp:spPr>
        <a:xfrm>
          <a:off x="0" y="2643729"/>
          <a:ext cx="4899025" cy="1321864"/>
        </a:xfrm>
        <a:prstGeom prst="trapezoid">
          <a:avLst>
            <a:gd name="adj" fmla="val 61769"/>
          </a:avLst>
        </a:prstGeom>
        <a:gradFill rotWithShape="0">
          <a:gsLst>
            <a:gs pos="0">
              <a:schemeClr val="accent4">
                <a:hueOff val="0"/>
                <a:satOff val="0"/>
                <a:lumOff val="0"/>
                <a:alphaOff val="0"/>
                <a:lumMod val="110000"/>
                <a:satMod val="105000"/>
                <a:tint val="67000"/>
              </a:schemeClr>
            </a:gs>
            <a:gs pos="50000">
              <a:schemeClr val="accent4">
                <a:hueOff val="0"/>
                <a:satOff val="0"/>
                <a:lumOff val="0"/>
                <a:alphaOff val="0"/>
                <a:lumMod val="105000"/>
                <a:satMod val="103000"/>
                <a:tint val="73000"/>
              </a:schemeClr>
            </a:gs>
            <a:gs pos="100000">
              <a:schemeClr val="accent4">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3020" tIns="33020" rIns="33020" bIns="33020" numCol="1" spcCol="1270" anchor="ctr" anchorCtr="0">
          <a:noAutofit/>
        </a:bodyPr>
        <a:lstStyle/>
        <a:p>
          <a:pPr lvl="0" algn="ctr" defTabSz="1155700">
            <a:lnSpc>
              <a:spcPct val="90000"/>
            </a:lnSpc>
            <a:spcBef>
              <a:spcPct val="0"/>
            </a:spcBef>
            <a:spcAft>
              <a:spcPct val="35000"/>
            </a:spcAft>
          </a:pPr>
          <a:r>
            <a:rPr lang="en-NZ" sz="2600" kern="1200"/>
            <a:t>Basic</a:t>
          </a:r>
        </a:p>
      </dsp:txBody>
      <dsp:txXfrm>
        <a:off x="857329" y="2643729"/>
        <a:ext cx="3184366" cy="1321864"/>
      </dsp:txXfrm>
    </dsp:sp>
  </dsp:spTree>
</dsp:drawing>
</file>

<file path=ppt/diagrams/layout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51E1413-E824-4B16-88F9-1C082DBFB798}" type="datetimeFigureOut">
              <a:rPr lang="en-NZ" smtClean="0"/>
              <a:t>1/02/2016</a:t>
            </a:fld>
            <a:endParaRPr lang="en-NZ"/>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4C0A742-B989-413D-99A6-F23E339590A0}" type="slidenum">
              <a:rPr lang="en-NZ" smtClean="0"/>
              <a:t>‹#›</a:t>
            </a:fld>
            <a:endParaRPr lang="en-NZ"/>
          </a:p>
        </p:txBody>
      </p:sp>
    </p:spTree>
    <p:extLst>
      <p:ext uri="{BB962C8B-B14F-4D97-AF65-F5344CB8AC3E}">
        <p14:creationId xmlns:p14="http://schemas.microsoft.com/office/powerpoint/2010/main" val="23043284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mi-NZ" dirty="0" smtClean="0"/>
              <a:t>This powerpoint provides some suggestions for teachers working with students who may have challenges around literacy but are capable of working towards Curriculum Levels 7 and 8 – NCEA</a:t>
            </a:r>
            <a:r>
              <a:rPr lang="mi-NZ" baseline="0" dirty="0" smtClean="0"/>
              <a:t> Levels 2 and 3.</a:t>
            </a:r>
          </a:p>
          <a:p>
            <a:endParaRPr lang="mi-NZ" baseline="0" dirty="0" smtClean="0"/>
          </a:p>
          <a:p>
            <a:r>
              <a:rPr lang="mi-NZ" baseline="0" dirty="0" smtClean="0"/>
              <a:t>It suggests some strategies for supporting the development of disciplinary literacy skills across curriculum areas.  While the powerpoint refers to the challenges for students in year `12 and beyond, ideally, the development of these skills should be occurring throughout a students’ school ecperience.   </a:t>
            </a:r>
            <a:endParaRPr lang="en-NZ" dirty="0"/>
          </a:p>
        </p:txBody>
      </p:sp>
      <p:sp>
        <p:nvSpPr>
          <p:cNvPr id="4" name="Slide Number Placeholder 3"/>
          <p:cNvSpPr>
            <a:spLocks noGrp="1"/>
          </p:cNvSpPr>
          <p:nvPr>
            <p:ph type="sldNum" sz="quarter" idx="10"/>
          </p:nvPr>
        </p:nvSpPr>
        <p:spPr/>
        <p:txBody>
          <a:bodyPr/>
          <a:lstStyle/>
          <a:p>
            <a:fld id="{F4C0A742-B989-413D-99A6-F23E339590A0}" type="slidenum">
              <a:rPr lang="en-NZ" smtClean="0"/>
              <a:t>1</a:t>
            </a:fld>
            <a:endParaRPr lang="en-NZ"/>
          </a:p>
        </p:txBody>
      </p:sp>
    </p:spTree>
    <p:extLst>
      <p:ext uri="{BB962C8B-B14F-4D97-AF65-F5344CB8AC3E}">
        <p14:creationId xmlns:p14="http://schemas.microsoft.com/office/powerpoint/2010/main" val="17062004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mi-NZ" baseline="0" dirty="0" smtClean="0"/>
              <a:t> </a:t>
            </a:r>
            <a:endParaRPr lang="mi-NZ" baseline="0" dirty="0" smtClean="0"/>
          </a:p>
          <a:p>
            <a:r>
              <a:rPr lang="mi-NZ" baseline="0" dirty="0" smtClean="0"/>
              <a:t> </a:t>
            </a:r>
            <a:r>
              <a:rPr lang="mi-NZ" dirty="0" smtClean="0"/>
              <a:t>Students are faced with </a:t>
            </a:r>
            <a:r>
              <a:rPr lang="en-NZ" sz="1200" kern="1200" dirty="0" smtClean="0">
                <a:solidFill>
                  <a:schemeClr val="tx1"/>
                </a:solidFill>
                <a:effectLst/>
                <a:latin typeface="+mn-lt"/>
                <a:ea typeface="+mn-ea"/>
                <a:cs typeface="+mn-cs"/>
              </a:rPr>
              <a:t>increasingly sophisticated and subject-specialised literacy demands as they progress through their schooling – especially their qualification years.   </a:t>
            </a:r>
            <a:r>
              <a:rPr lang="en-NZ" sz="1200" kern="1200" dirty="0" smtClean="0">
                <a:solidFill>
                  <a:schemeClr val="tx1"/>
                </a:solidFill>
                <a:effectLst/>
                <a:latin typeface="+mn-lt"/>
                <a:ea typeface="+mn-ea"/>
                <a:cs typeface="+mn-cs"/>
              </a:rPr>
              <a:t>This applies to every subject area.  There</a:t>
            </a:r>
            <a:r>
              <a:rPr lang="en-NZ" sz="1200" kern="1200" baseline="0" dirty="0" smtClean="0">
                <a:solidFill>
                  <a:schemeClr val="tx1"/>
                </a:solidFill>
                <a:effectLst/>
                <a:latin typeface="+mn-lt"/>
                <a:ea typeface="+mn-ea"/>
                <a:cs typeface="+mn-cs"/>
              </a:rPr>
              <a:t> are disciplinary literacy skills required in all subjects – science, mathematics, technology.  We also talk about the need for some generic literacies </a:t>
            </a:r>
            <a:r>
              <a:rPr lang="en-NZ" sz="1200" kern="1200" baseline="0" dirty="0" err="1" smtClean="0">
                <a:solidFill>
                  <a:schemeClr val="tx1"/>
                </a:solidFill>
                <a:effectLst/>
                <a:latin typeface="+mn-lt"/>
                <a:ea typeface="+mn-ea"/>
                <a:cs typeface="+mn-cs"/>
              </a:rPr>
              <a:t>eg</a:t>
            </a:r>
            <a:r>
              <a:rPr lang="en-NZ" sz="1200" kern="1200" baseline="0" dirty="0" smtClean="0">
                <a:solidFill>
                  <a:schemeClr val="tx1"/>
                </a:solidFill>
                <a:effectLst/>
                <a:latin typeface="+mn-lt"/>
                <a:ea typeface="+mn-ea"/>
                <a:cs typeface="+mn-cs"/>
              </a:rPr>
              <a:t> digital literacy, data literacy. </a:t>
            </a:r>
            <a:r>
              <a:rPr lang="en-NZ" sz="1200" kern="1200" dirty="0" smtClean="0">
                <a:solidFill>
                  <a:schemeClr val="tx1"/>
                </a:solidFill>
                <a:effectLst/>
                <a:latin typeface="+mn-lt"/>
                <a:ea typeface="+mn-ea"/>
                <a:cs typeface="+mn-cs"/>
              </a:rPr>
              <a:t>The</a:t>
            </a:r>
            <a:r>
              <a:rPr lang="en-NZ" sz="1200" kern="1200" baseline="0" dirty="0" smtClean="0">
                <a:solidFill>
                  <a:schemeClr val="tx1"/>
                </a:solidFill>
                <a:effectLst/>
                <a:latin typeface="+mn-lt"/>
                <a:ea typeface="+mn-ea"/>
                <a:cs typeface="+mn-cs"/>
              </a:rPr>
              <a:t> increasing requirements are shown in this diagram.</a:t>
            </a:r>
          </a:p>
          <a:p>
            <a:endParaRPr lang="en-NZ" sz="1200" kern="1200" baseline="0" dirty="0" smtClean="0">
              <a:solidFill>
                <a:schemeClr val="tx1"/>
              </a:solidFill>
              <a:effectLst/>
              <a:latin typeface="+mn-lt"/>
              <a:ea typeface="+mn-ea"/>
              <a:cs typeface="+mn-cs"/>
            </a:endParaRPr>
          </a:p>
          <a:p>
            <a:r>
              <a:rPr lang="en-NZ" sz="1200" kern="1200" dirty="0" smtClean="0">
                <a:solidFill>
                  <a:schemeClr val="tx1"/>
                </a:solidFill>
                <a:effectLst/>
                <a:latin typeface="+mn-lt"/>
                <a:ea typeface="+mn-ea"/>
                <a:cs typeface="+mn-cs"/>
              </a:rPr>
              <a:t> </a:t>
            </a:r>
            <a:r>
              <a:rPr lang="en-NZ" sz="1200" kern="1200" baseline="0" dirty="0" smtClean="0">
                <a:solidFill>
                  <a:schemeClr val="tx1"/>
                </a:solidFill>
                <a:effectLst/>
                <a:latin typeface="+mn-lt"/>
                <a:ea typeface="+mn-ea"/>
                <a:cs typeface="+mn-cs"/>
              </a:rPr>
              <a:t>While many student acquire these literacies through their learning, there are some deliberate actions teachers in all subject areas can undertake in order to support students to develop the skills they need for further learning.</a:t>
            </a:r>
          </a:p>
          <a:p>
            <a:endParaRPr lang="mi-NZ" sz="1200" kern="1200" baseline="0" dirty="0" smtClean="0">
              <a:solidFill>
                <a:schemeClr val="tx1"/>
              </a:solidFill>
              <a:effectLst/>
              <a:latin typeface="+mn-lt"/>
              <a:ea typeface="+mn-ea"/>
              <a:cs typeface="+mn-cs"/>
            </a:endParaRPr>
          </a:p>
          <a:p>
            <a:r>
              <a:rPr lang="mi-NZ" sz="1200" kern="1200" baseline="0" dirty="0" smtClean="0">
                <a:solidFill>
                  <a:schemeClr val="tx1"/>
                </a:solidFill>
                <a:effectLst/>
                <a:latin typeface="+mn-lt"/>
                <a:ea typeface="+mn-ea"/>
                <a:cs typeface="+mn-cs"/>
              </a:rPr>
              <a:t>In particular: </a:t>
            </a:r>
            <a:endParaRPr lang="en-NZ" sz="1200" kern="1200" dirty="0" smtClean="0">
              <a:solidFill>
                <a:schemeClr val="tx1"/>
              </a:solidFill>
              <a:effectLst/>
              <a:latin typeface="+mn-lt"/>
              <a:ea typeface="+mn-ea"/>
              <a:cs typeface="+mn-cs"/>
            </a:endParaRPr>
          </a:p>
          <a:p>
            <a:endParaRPr lang="mi-NZ" sz="1200" kern="1200" baseline="0" dirty="0" smtClean="0">
              <a:solidFill>
                <a:schemeClr val="tx1"/>
              </a:solidFill>
              <a:effectLst/>
              <a:latin typeface="+mn-lt"/>
              <a:ea typeface="+mn-ea"/>
              <a:cs typeface="+mn-cs"/>
            </a:endParaRPr>
          </a:p>
          <a:p>
            <a:pPr marL="228600" indent="-228600">
              <a:buFont typeface="+mj-lt"/>
              <a:buAutoNum type="arabicPeriod"/>
            </a:pPr>
            <a:r>
              <a:rPr lang="mi-NZ" sz="1200" kern="1200" baseline="0" dirty="0" smtClean="0">
                <a:solidFill>
                  <a:schemeClr val="tx1"/>
                </a:solidFill>
                <a:effectLst/>
                <a:latin typeface="+mn-lt"/>
                <a:ea typeface="+mn-ea"/>
                <a:cs typeface="+mn-cs"/>
              </a:rPr>
              <a:t>  Achievement at </a:t>
            </a:r>
            <a:r>
              <a:rPr lang="mi-NZ" sz="1200" kern="1200" baseline="0" dirty="0" smtClean="0">
                <a:solidFill>
                  <a:schemeClr val="tx1"/>
                </a:solidFill>
                <a:effectLst/>
                <a:latin typeface="+mn-lt"/>
                <a:ea typeface="+mn-ea"/>
                <a:cs typeface="+mn-cs"/>
              </a:rPr>
              <a:t>Curriculum Level 6</a:t>
            </a:r>
            <a:r>
              <a:rPr lang="mi-NZ" sz="1200" kern="1200" baseline="0" dirty="0" smtClean="0">
                <a:solidFill>
                  <a:schemeClr val="tx1"/>
                </a:solidFill>
                <a:effectLst/>
                <a:latin typeface="+mn-lt"/>
                <a:ea typeface="+mn-ea"/>
                <a:cs typeface="+mn-cs"/>
              </a:rPr>
              <a:t>, 7 and beyond requires moving beyond decoding and basic comprehension into sophisticated interpretation, inference, judgement and higher order skills.  </a:t>
            </a:r>
            <a:br>
              <a:rPr lang="mi-NZ" sz="1200" kern="1200" baseline="0" dirty="0" smtClean="0">
                <a:solidFill>
                  <a:schemeClr val="tx1"/>
                </a:solidFill>
                <a:effectLst/>
                <a:latin typeface="+mn-lt"/>
                <a:ea typeface="+mn-ea"/>
                <a:cs typeface="+mn-cs"/>
              </a:rPr>
            </a:br>
            <a:endParaRPr lang="mi-NZ" sz="1200" kern="1200" baseline="0" dirty="0" smtClean="0">
              <a:solidFill>
                <a:schemeClr val="tx1"/>
              </a:solidFill>
              <a:effectLst/>
              <a:latin typeface="+mn-lt"/>
              <a:ea typeface="+mn-ea"/>
              <a:cs typeface="+mn-cs"/>
            </a:endParaRPr>
          </a:p>
          <a:p>
            <a:pPr marL="228600" indent="-228600">
              <a:buFont typeface="+mj-lt"/>
              <a:buAutoNum type="arabicPeriod"/>
            </a:pPr>
            <a:r>
              <a:rPr lang="mi-NZ" sz="1200" kern="1200" baseline="0" dirty="0" smtClean="0">
                <a:solidFill>
                  <a:schemeClr val="tx1"/>
                </a:solidFill>
                <a:effectLst/>
                <a:latin typeface="+mn-lt"/>
                <a:ea typeface="+mn-ea"/>
                <a:cs typeface="+mn-cs"/>
              </a:rPr>
              <a:t>Students need to acquire specific </a:t>
            </a:r>
            <a:r>
              <a:rPr lang="mi-NZ" sz="1200" kern="1200" baseline="0" dirty="0" smtClean="0">
                <a:solidFill>
                  <a:schemeClr val="tx1"/>
                </a:solidFill>
                <a:effectLst/>
                <a:latin typeface="+mn-lt"/>
                <a:ea typeface="+mn-ea"/>
                <a:cs typeface="+mn-cs"/>
              </a:rPr>
              <a:t>vocabulary of subject areas.  </a:t>
            </a:r>
            <a:r>
              <a:rPr lang="mi-NZ" sz="1200" kern="1200" baseline="0" dirty="0" smtClean="0">
                <a:solidFill>
                  <a:schemeClr val="tx1"/>
                </a:solidFill>
                <a:effectLst/>
                <a:latin typeface="+mn-lt"/>
                <a:ea typeface="+mn-ea"/>
                <a:cs typeface="+mn-cs"/>
              </a:rPr>
              <a:t>This includes both </a:t>
            </a:r>
            <a:r>
              <a:rPr lang="mi-NZ" sz="1200" kern="1200" baseline="0" dirty="0" smtClean="0">
                <a:solidFill>
                  <a:schemeClr val="tx1"/>
                </a:solidFill>
                <a:effectLst/>
                <a:latin typeface="+mn-lt"/>
                <a:ea typeface="+mn-ea"/>
                <a:cs typeface="+mn-cs"/>
              </a:rPr>
              <a:t>‘big’ words </a:t>
            </a:r>
            <a:r>
              <a:rPr lang="mi-NZ" sz="1200" kern="1200" baseline="0" dirty="0" smtClean="0">
                <a:solidFill>
                  <a:schemeClr val="tx1"/>
                </a:solidFill>
                <a:effectLst/>
                <a:latin typeface="+mn-lt"/>
                <a:ea typeface="+mn-ea"/>
                <a:cs typeface="+mn-cs"/>
              </a:rPr>
              <a:t>(eg photosynthesis) and </a:t>
            </a:r>
            <a:r>
              <a:rPr lang="mi-NZ" sz="1200" kern="1200" baseline="0" dirty="0" smtClean="0">
                <a:solidFill>
                  <a:schemeClr val="tx1"/>
                </a:solidFill>
                <a:effectLst/>
                <a:latin typeface="+mn-lt"/>
                <a:ea typeface="+mn-ea"/>
                <a:cs typeface="+mn-cs"/>
              </a:rPr>
              <a:t>those with  specific disciplinary </a:t>
            </a:r>
            <a:r>
              <a:rPr lang="mi-NZ" sz="1200" kern="1200" baseline="0" dirty="0" smtClean="0">
                <a:solidFill>
                  <a:schemeClr val="tx1"/>
                </a:solidFill>
                <a:effectLst/>
                <a:latin typeface="+mn-lt"/>
                <a:ea typeface="+mn-ea"/>
                <a:cs typeface="+mn-cs"/>
              </a:rPr>
              <a:t>meaning (eg dense). .</a:t>
            </a:r>
            <a:r>
              <a:rPr lang="mi-NZ" sz="1200" kern="1200" baseline="0" dirty="0" smtClean="0">
                <a:solidFill>
                  <a:schemeClr val="tx1"/>
                </a:solidFill>
                <a:effectLst/>
                <a:latin typeface="+mn-lt"/>
                <a:ea typeface="+mn-ea"/>
                <a:cs typeface="+mn-cs"/>
              </a:rPr>
              <a:t/>
            </a:r>
            <a:br>
              <a:rPr lang="mi-NZ" sz="1200" kern="1200" baseline="0" dirty="0" smtClean="0">
                <a:solidFill>
                  <a:schemeClr val="tx1"/>
                </a:solidFill>
                <a:effectLst/>
                <a:latin typeface="+mn-lt"/>
                <a:ea typeface="+mn-ea"/>
                <a:cs typeface="+mn-cs"/>
              </a:rPr>
            </a:br>
            <a:endParaRPr lang="mi-NZ" sz="1200" kern="1200" baseline="0" dirty="0" smtClean="0">
              <a:solidFill>
                <a:schemeClr val="tx1"/>
              </a:solidFill>
              <a:effectLst/>
              <a:latin typeface="+mn-lt"/>
              <a:ea typeface="+mn-ea"/>
              <a:cs typeface="+mn-cs"/>
            </a:endParaRPr>
          </a:p>
          <a:p>
            <a:pPr marL="228600" indent="-228600">
              <a:buFont typeface="+mj-lt"/>
              <a:buAutoNum type="arabicPeriod"/>
            </a:pPr>
            <a:r>
              <a:rPr lang="mi-NZ" sz="1200" kern="1200" baseline="0" dirty="0" smtClean="0">
                <a:solidFill>
                  <a:schemeClr val="tx1"/>
                </a:solidFill>
                <a:effectLst/>
                <a:latin typeface="+mn-lt"/>
                <a:ea typeface="+mn-ea"/>
                <a:cs typeface="+mn-cs"/>
              </a:rPr>
              <a:t>Being able to identify key words that influence the interpretation of the concept or the the task – words such as </a:t>
            </a:r>
            <a:r>
              <a:rPr lang="mi-NZ" sz="1200" kern="1200" baseline="0" dirty="0" smtClean="0">
                <a:solidFill>
                  <a:schemeClr val="tx1"/>
                </a:solidFill>
                <a:effectLst/>
                <a:latin typeface="+mn-lt"/>
                <a:ea typeface="+mn-ea"/>
                <a:cs typeface="+mn-cs"/>
              </a:rPr>
              <a:t>‘but’, ‘unless’, and ‘when’ provide essential cues to interpreting content and context matters but can be overlooked by readers with some literacy challenges.</a:t>
            </a:r>
            <a:endParaRPr lang="mi-NZ" sz="1200" kern="1200" baseline="0" dirty="0" smtClean="0">
              <a:solidFill>
                <a:schemeClr val="tx1"/>
              </a:solidFill>
              <a:effectLst/>
              <a:latin typeface="+mn-lt"/>
              <a:ea typeface="+mn-ea"/>
              <a:cs typeface="+mn-cs"/>
            </a:endParaRPr>
          </a:p>
          <a:p>
            <a:pPr marL="228600" indent="-228600">
              <a:buFont typeface="+mj-lt"/>
              <a:buAutoNum type="arabicPeriod"/>
            </a:pPr>
            <a:endParaRPr lang="mi-NZ" sz="1200" kern="1200" baseline="0" dirty="0" smtClean="0">
              <a:solidFill>
                <a:schemeClr val="tx1"/>
              </a:solidFill>
              <a:effectLst/>
              <a:latin typeface="+mn-lt"/>
              <a:ea typeface="+mn-ea"/>
              <a:cs typeface="+mn-cs"/>
            </a:endParaRPr>
          </a:p>
          <a:p>
            <a:pPr marL="0" indent="0">
              <a:buFont typeface="+mj-lt"/>
              <a:buNone/>
            </a:pPr>
            <a:r>
              <a:rPr lang="mi-NZ" sz="1200" kern="1200" baseline="0" dirty="0" smtClean="0">
                <a:solidFill>
                  <a:schemeClr val="tx1"/>
                </a:solidFill>
                <a:effectLst/>
                <a:latin typeface="+mn-lt"/>
                <a:ea typeface="+mn-ea"/>
                <a:cs typeface="+mn-cs"/>
              </a:rPr>
              <a:t>Subject specific literacy requires subject </a:t>
            </a:r>
            <a:r>
              <a:rPr lang="mi-NZ" sz="1200" kern="1200" baseline="0" dirty="0" smtClean="0">
                <a:solidFill>
                  <a:schemeClr val="tx1"/>
                </a:solidFill>
                <a:effectLst/>
                <a:latin typeface="+mn-lt"/>
                <a:ea typeface="+mn-ea"/>
                <a:cs typeface="+mn-cs"/>
              </a:rPr>
              <a:t>teachers </a:t>
            </a:r>
            <a:r>
              <a:rPr lang="mi-NZ" sz="1200" kern="1200" baseline="0" dirty="0" smtClean="0">
                <a:solidFill>
                  <a:schemeClr val="tx1"/>
                </a:solidFill>
                <a:effectLst/>
                <a:latin typeface="+mn-lt"/>
                <a:ea typeface="+mn-ea"/>
                <a:cs typeface="+mn-cs"/>
              </a:rPr>
              <a:t>to teach the literacy requirements of the discipline as well as the subject content and knowledge.</a:t>
            </a:r>
            <a:endParaRPr lang="mi-NZ"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FC8387BF-2B44-4041-8C64-4CF29E8F2674}" type="slidenum">
              <a:rPr lang="en-NZ" smtClean="0"/>
              <a:t>2</a:t>
            </a:fld>
            <a:endParaRPr lang="en-NZ" dirty="0"/>
          </a:p>
        </p:txBody>
      </p:sp>
    </p:spTree>
    <p:extLst>
      <p:ext uri="{BB962C8B-B14F-4D97-AF65-F5344CB8AC3E}">
        <p14:creationId xmlns:p14="http://schemas.microsoft.com/office/powerpoint/2010/main" val="16891914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i-NZ" sz="1200" b="0" i="0" kern="1200" dirty="0" smtClean="0">
                <a:solidFill>
                  <a:schemeClr val="tx1"/>
                </a:solidFill>
                <a:effectLst/>
                <a:latin typeface="+mn-lt"/>
                <a:ea typeface="+mn-ea"/>
                <a:cs typeface="+mn-cs"/>
              </a:rPr>
              <a:t>What are some actions teachers in all subject areas can take to</a:t>
            </a:r>
            <a:r>
              <a:rPr lang="mi-NZ" sz="1200" b="0" i="0" kern="1200" baseline="0" dirty="0" smtClean="0">
                <a:solidFill>
                  <a:schemeClr val="tx1"/>
                </a:solidFill>
                <a:effectLst/>
                <a:latin typeface="+mn-lt"/>
                <a:ea typeface="+mn-ea"/>
                <a:cs typeface="+mn-cs"/>
              </a:rPr>
              <a:t> support the development of disciplinary literacy?    These actions are based on the findings from research completed called:  </a:t>
            </a:r>
            <a:r>
              <a:rPr lang="en-NZ" sz="1200" b="1" i="0" kern="1200" dirty="0" smtClean="0">
                <a:solidFill>
                  <a:schemeClr val="tx1"/>
                </a:solidFill>
                <a:effectLst/>
                <a:latin typeface="+mn-lt"/>
                <a:ea typeface="+mn-ea"/>
                <a:cs typeface="+mn-cs"/>
              </a:rPr>
              <a:t>Literacy </a:t>
            </a:r>
            <a:r>
              <a:rPr lang="en-NZ" sz="1200" b="1" i="0" kern="1200" dirty="0" smtClean="0">
                <a:solidFill>
                  <a:schemeClr val="tx1"/>
                </a:solidFill>
                <a:effectLst/>
                <a:latin typeface="+mn-lt"/>
                <a:ea typeface="+mn-ea"/>
                <a:cs typeface="+mn-cs"/>
              </a:rPr>
              <a:t>and Language Pedagogy within Subject Areas in Years 7-11 </a:t>
            </a:r>
            <a:r>
              <a:rPr lang="en-NZ" sz="1200" b="1" i="0" kern="1200" dirty="0" smtClean="0">
                <a:solidFill>
                  <a:schemeClr val="tx1"/>
                </a:solidFill>
                <a:effectLst/>
                <a:latin typeface="+mn-lt"/>
                <a:ea typeface="+mn-ea"/>
                <a:cs typeface="+mn-cs"/>
              </a:rPr>
              <a:t>.</a:t>
            </a:r>
            <a:r>
              <a:rPr lang="en-NZ" sz="1200" b="1" i="0" kern="1200" baseline="0" dirty="0" smtClean="0">
                <a:solidFill>
                  <a:schemeClr val="tx1"/>
                </a:solidFill>
                <a:effectLst/>
                <a:latin typeface="+mn-lt"/>
                <a:ea typeface="+mn-ea"/>
                <a:cs typeface="+mn-cs"/>
              </a:rPr>
              <a:t>  This can be accessed at:</a:t>
            </a:r>
            <a:endParaRPr lang="mi-NZ" sz="1200" b="0" i="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NZ" sz="1200" b="0" i="0" kern="1200" dirty="0" smtClean="0">
                <a:solidFill>
                  <a:schemeClr val="tx1"/>
                </a:solidFill>
                <a:effectLst/>
                <a:latin typeface="+mn-lt"/>
                <a:ea typeface="+mn-ea"/>
                <a:cs typeface="+mn-cs"/>
              </a:rPr>
              <a:t>https://www.educationcounts.govt.nz/__data/assets/pdf_file/0003/116346/Literacy-and-Language-Pedagogy-within-Subject-Areas-in-Years-7-11.pdf</a:t>
            </a:r>
          </a:p>
          <a:p>
            <a:pPr marL="0" marR="0" indent="0" algn="l" defTabSz="914400" rtl="0" eaLnBrk="1" fontAlgn="auto" latinLnBrk="0" hangingPunct="1">
              <a:lnSpc>
                <a:spcPct val="100000"/>
              </a:lnSpc>
              <a:spcBef>
                <a:spcPts val="0"/>
              </a:spcBef>
              <a:spcAft>
                <a:spcPts val="0"/>
              </a:spcAft>
              <a:buClrTx/>
              <a:buSzTx/>
              <a:buFontTx/>
              <a:buNone/>
              <a:tabLst/>
              <a:defRPr/>
            </a:pPr>
            <a:endParaRPr lang="mi-NZ" sz="1200" b="1" i="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mi-NZ" sz="1200" b="0" i="0" kern="1200" dirty="0" smtClean="0">
                <a:solidFill>
                  <a:schemeClr val="tx1"/>
                </a:solidFill>
                <a:effectLst/>
                <a:latin typeface="+mn-lt"/>
                <a:ea typeface="+mn-ea"/>
                <a:cs typeface="+mn-cs"/>
              </a:rPr>
              <a:t>Firstly, the study found that well-intentioned teachers, to support those who struggled with reading and interpreting texts, removed much of the reading requirements</a:t>
            </a:r>
            <a:r>
              <a:rPr lang="mi-NZ" sz="1200" b="0" i="0" kern="1200" baseline="0" dirty="0" smtClean="0">
                <a:solidFill>
                  <a:schemeClr val="tx1"/>
                </a:solidFill>
                <a:effectLst/>
                <a:latin typeface="+mn-lt"/>
                <a:ea typeface="+mn-ea"/>
                <a:cs typeface="+mn-cs"/>
              </a:rPr>
              <a:t> from their course.  Students then ended up reading teacher prepared scripts that provided minimal information on course content.  Students did not get e</a:t>
            </a:r>
            <a:r>
              <a:rPr lang="en-NZ" b="0" dirty="0" err="1" smtClean="0"/>
              <a:t>xposure</a:t>
            </a:r>
            <a:r>
              <a:rPr lang="en-NZ" b="0" dirty="0" smtClean="0"/>
              <a:t> </a:t>
            </a:r>
            <a:r>
              <a:rPr lang="en-NZ" b="0" dirty="0" smtClean="0"/>
              <a:t>to long, complex texts. </a:t>
            </a:r>
            <a:endParaRPr lang="en-NZ" b="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mi-NZ" b="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mi-NZ" b="0" dirty="0" smtClean="0"/>
              <a:t>The study found that (in mathematics and science classes), 90% of information delivered</a:t>
            </a:r>
            <a:r>
              <a:rPr lang="mi-NZ" b="0" baseline="0" dirty="0" smtClean="0"/>
              <a:t> to students was teacher prepared, and 10% came from published texts.  By Year 11, this had dropped to 3%.  </a:t>
            </a:r>
          </a:p>
          <a:p>
            <a:pPr marL="0" marR="0" indent="0" algn="l" defTabSz="914400" rtl="0" eaLnBrk="1" fontAlgn="auto" latinLnBrk="0" hangingPunct="1">
              <a:lnSpc>
                <a:spcPct val="100000"/>
              </a:lnSpc>
              <a:spcBef>
                <a:spcPts val="0"/>
              </a:spcBef>
              <a:spcAft>
                <a:spcPts val="0"/>
              </a:spcAft>
              <a:buClrTx/>
              <a:buSzTx/>
              <a:buFontTx/>
              <a:buNone/>
              <a:tabLst/>
              <a:defRPr/>
            </a:pPr>
            <a:endParaRPr lang="mi-NZ" b="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mi-NZ" b="0" baseline="0" dirty="0" smtClean="0"/>
              <a:t>The texts provided to students were very short.  In Year 9, </a:t>
            </a:r>
            <a:r>
              <a:rPr lang="en-NZ" dirty="0" smtClean="0"/>
              <a:t>43% of texts contained 100 words or less and 3% had more than 300 words.  In Year 11, 39% </a:t>
            </a:r>
            <a:r>
              <a:rPr lang="en-NZ" dirty="0" smtClean="0"/>
              <a:t>of texts contained 100 words or less and 15% had more than 300 words</a:t>
            </a:r>
            <a:r>
              <a:rPr lang="en-NZ" dirty="0" smtClean="0"/>
              <a:t>. </a:t>
            </a:r>
          </a:p>
          <a:p>
            <a:pPr marL="0" marR="0" indent="0" algn="l" defTabSz="914400" rtl="0" eaLnBrk="1" fontAlgn="auto" latinLnBrk="0" hangingPunct="1">
              <a:lnSpc>
                <a:spcPct val="100000"/>
              </a:lnSpc>
              <a:spcBef>
                <a:spcPts val="0"/>
              </a:spcBef>
              <a:spcAft>
                <a:spcPts val="0"/>
              </a:spcAft>
              <a:buClrTx/>
              <a:buSzTx/>
              <a:buFontTx/>
              <a:buNone/>
              <a:tabLst/>
              <a:defRPr/>
            </a:pPr>
            <a:endParaRPr lang="en-NZ"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mi-NZ" dirty="0" smtClean="0"/>
              <a:t>Therefore, the study</a:t>
            </a:r>
            <a:r>
              <a:rPr lang="mi-NZ" baseline="0" dirty="0" smtClean="0"/>
              <a:t> shows that c</a:t>
            </a:r>
            <a:r>
              <a:rPr lang="en-NZ" dirty="0" err="1" smtClean="0"/>
              <a:t>lassroom</a:t>
            </a:r>
            <a:r>
              <a:rPr lang="en-NZ" dirty="0" smtClean="0"/>
              <a:t> </a:t>
            </a:r>
            <a:r>
              <a:rPr lang="en-NZ" dirty="0" smtClean="0"/>
              <a:t>texts are mostly short texts - created by the teacher.  These are already stripped to the basics.  No interpretation </a:t>
            </a:r>
            <a:r>
              <a:rPr lang="en-NZ" dirty="0" smtClean="0"/>
              <a:t>or analysis is required by the student. </a:t>
            </a:r>
            <a:endParaRPr lang="en-NZ" dirty="0" smtClean="0"/>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NZ" dirty="0" smtClean="0"/>
          </a:p>
          <a:p>
            <a:pPr marL="0" marR="0" indent="0" algn="l" defTabSz="914400" rtl="0" eaLnBrk="1" fontAlgn="auto" latinLnBrk="0" hangingPunct="1">
              <a:lnSpc>
                <a:spcPct val="100000"/>
              </a:lnSpc>
              <a:spcBef>
                <a:spcPts val="0"/>
              </a:spcBef>
              <a:spcAft>
                <a:spcPts val="0"/>
              </a:spcAft>
              <a:buClrTx/>
              <a:buSzTx/>
              <a:buFont typeface="+mj-lt"/>
              <a:buNone/>
              <a:tabLst/>
              <a:defRPr/>
            </a:pPr>
            <a:r>
              <a:rPr lang="en-NZ" dirty="0" smtClean="0"/>
              <a:t>Teacher action:  exposure to texts that require engagement with the text to extract or interpret </a:t>
            </a:r>
            <a:r>
              <a:rPr lang="en-NZ" dirty="0" smtClean="0"/>
              <a:t>meaning.  This will give students opportunity to derive meaning from context,  explore content within contextual situations</a:t>
            </a:r>
            <a:r>
              <a:rPr lang="en-NZ" baseline="0" dirty="0" smtClean="0"/>
              <a:t> and to </a:t>
            </a:r>
            <a:r>
              <a:rPr lang="en-NZ" dirty="0" smtClean="0"/>
              <a:t>critically interpret texts.</a:t>
            </a:r>
            <a:r>
              <a:rPr lang="en-NZ" baseline="0" dirty="0" smtClean="0"/>
              <a:t>  </a:t>
            </a:r>
            <a:r>
              <a:rPr lang="en-NZ" dirty="0" smtClean="0"/>
              <a:t/>
            </a:r>
            <a:br>
              <a:rPr lang="en-NZ" dirty="0" smtClean="0"/>
            </a:br>
            <a:endParaRPr lang="en-NZ" dirty="0" smtClean="0"/>
          </a:p>
          <a:p>
            <a:endParaRPr lang="mi-NZ" sz="1200" kern="1200" baseline="0" dirty="0" smtClean="0">
              <a:solidFill>
                <a:schemeClr val="tx1"/>
              </a:solidFill>
              <a:effectLst/>
              <a:latin typeface="+mn-lt"/>
              <a:ea typeface="+mn-ea"/>
              <a:cs typeface="+mn-cs"/>
            </a:endParaRPr>
          </a:p>
          <a:p>
            <a:pPr marL="228600" indent="-228600">
              <a:buFont typeface="+mj-lt"/>
              <a:buAutoNum type="arabicPeriod"/>
            </a:pPr>
            <a:endParaRPr lang="en-NZ" dirty="0" smtClean="0"/>
          </a:p>
          <a:p>
            <a:pPr marL="228600" indent="-228600">
              <a:buFont typeface="+mj-lt"/>
              <a:buAutoNum type="arabicPeriod"/>
            </a:pPr>
            <a:endParaRPr lang="en-NZ" b="0" dirty="0"/>
          </a:p>
        </p:txBody>
      </p:sp>
      <p:sp>
        <p:nvSpPr>
          <p:cNvPr id="4" name="Slide Number Placeholder 3"/>
          <p:cNvSpPr>
            <a:spLocks noGrp="1"/>
          </p:cNvSpPr>
          <p:nvPr>
            <p:ph type="sldNum" sz="quarter" idx="10"/>
          </p:nvPr>
        </p:nvSpPr>
        <p:spPr/>
        <p:txBody>
          <a:bodyPr/>
          <a:lstStyle/>
          <a:p>
            <a:fld id="{FC8387BF-2B44-4041-8C64-4CF29E8F2674}" type="slidenum">
              <a:rPr lang="en-NZ" smtClean="0"/>
              <a:t>3</a:t>
            </a:fld>
            <a:endParaRPr lang="en-NZ" dirty="0"/>
          </a:p>
        </p:txBody>
      </p:sp>
    </p:spTree>
    <p:extLst>
      <p:ext uri="{BB962C8B-B14F-4D97-AF65-F5344CB8AC3E}">
        <p14:creationId xmlns:p14="http://schemas.microsoft.com/office/powerpoint/2010/main" val="10984391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mj-lt"/>
              <a:buNone/>
            </a:pPr>
            <a:r>
              <a:rPr lang="mi-NZ" sz="1200" b="0" kern="1200" dirty="0" smtClean="0">
                <a:solidFill>
                  <a:schemeClr val="tx1"/>
                </a:solidFill>
                <a:effectLst/>
                <a:latin typeface="+mn-lt"/>
                <a:ea typeface="+mn-ea"/>
                <a:cs typeface="+mn-cs"/>
              </a:rPr>
              <a:t>The most commonly</a:t>
            </a:r>
            <a:r>
              <a:rPr lang="mi-NZ" sz="1200" b="0" kern="1200" baseline="0" dirty="0" smtClean="0">
                <a:solidFill>
                  <a:schemeClr val="tx1"/>
                </a:solidFill>
                <a:effectLst/>
                <a:latin typeface="+mn-lt"/>
                <a:ea typeface="+mn-ea"/>
                <a:cs typeface="+mn-cs"/>
              </a:rPr>
              <a:t> observed literacy activity observed in these science and mathematics classes was vocbulary.  These were observed in 40% of the Year 11 classes observed.  </a:t>
            </a:r>
          </a:p>
          <a:p>
            <a:pPr marL="0" indent="0">
              <a:buFont typeface="+mj-lt"/>
              <a:buNone/>
            </a:pPr>
            <a:endParaRPr lang="en-NZ" sz="1200" b="0" kern="1200" dirty="0" smtClean="0">
              <a:solidFill>
                <a:schemeClr val="tx1"/>
              </a:solidFill>
              <a:effectLst/>
              <a:latin typeface="+mn-lt"/>
              <a:ea typeface="+mn-ea"/>
              <a:cs typeface="+mn-cs"/>
            </a:endParaRPr>
          </a:p>
          <a:p>
            <a:pPr marL="0" indent="0">
              <a:buFont typeface="+mj-lt"/>
              <a:buNone/>
            </a:pPr>
            <a:r>
              <a:rPr lang="en-NZ" sz="1200" b="0" kern="1200" dirty="0" smtClean="0">
                <a:solidFill>
                  <a:schemeClr val="tx1"/>
                </a:solidFill>
                <a:effectLst/>
                <a:latin typeface="+mn-lt"/>
                <a:ea typeface="+mn-ea"/>
                <a:cs typeface="+mn-cs"/>
              </a:rPr>
              <a:t>However, for disciplinary literacy, vocabulary </a:t>
            </a:r>
            <a:r>
              <a:rPr lang="en-NZ" sz="1200" b="0" kern="1200" dirty="0" smtClean="0">
                <a:solidFill>
                  <a:schemeClr val="tx1"/>
                </a:solidFill>
                <a:effectLst/>
                <a:latin typeface="+mn-lt"/>
                <a:ea typeface="+mn-ea"/>
                <a:cs typeface="+mn-cs"/>
              </a:rPr>
              <a:t>acquisition is more than a list of words. </a:t>
            </a:r>
            <a:r>
              <a:rPr lang="en-NZ" sz="1200" b="1" kern="1200" dirty="0" smtClean="0">
                <a:solidFill>
                  <a:schemeClr val="tx1"/>
                </a:solidFill>
                <a:effectLst/>
                <a:latin typeface="+mn-lt"/>
                <a:ea typeface="+mn-ea"/>
                <a:cs typeface="+mn-cs"/>
              </a:rPr>
              <a:t> </a:t>
            </a:r>
            <a:r>
              <a:rPr lang="en-NZ" sz="1200" kern="1200" dirty="0" smtClean="0">
                <a:solidFill>
                  <a:schemeClr val="tx1"/>
                </a:solidFill>
                <a:effectLst/>
                <a:latin typeface="+mn-lt"/>
                <a:ea typeface="+mn-ea"/>
                <a:cs typeface="+mn-cs"/>
              </a:rPr>
              <a:t>Teachers considered knowledge of vocabulary as an important subject-specific literacy goal. In particular, knowledge of challenging or conceptually important subject-specific vocabulary. </a:t>
            </a:r>
            <a:r>
              <a:rPr lang="en-NZ" sz="1200" kern="1200" dirty="0" smtClean="0">
                <a:solidFill>
                  <a:schemeClr val="tx1"/>
                </a:solidFill>
                <a:effectLst/>
                <a:latin typeface="+mn-lt"/>
                <a:ea typeface="+mn-ea"/>
                <a:cs typeface="+mn-cs"/>
              </a:rPr>
              <a:t>There is a need to go beyond </a:t>
            </a:r>
            <a:r>
              <a:rPr lang="mi-NZ" sz="1200" kern="1200" dirty="0" smtClean="0">
                <a:solidFill>
                  <a:schemeClr val="tx1"/>
                </a:solidFill>
                <a:effectLst/>
                <a:latin typeface="+mn-lt"/>
                <a:ea typeface="+mn-ea"/>
                <a:cs typeface="+mn-cs"/>
              </a:rPr>
              <a:t>the provision of </a:t>
            </a:r>
            <a:r>
              <a:rPr lang="mi-NZ" sz="1200" kern="1200" baseline="0" dirty="0" smtClean="0">
                <a:solidFill>
                  <a:schemeClr val="tx1"/>
                </a:solidFill>
                <a:effectLst/>
                <a:latin typeface="+mn-lt"/>
                <a:ea typeface="+mn-ea"/>
                <a:cs typeface="+mn-cs"/>
              </a:rPr>
              <a:t>glossaries </a:t>
            </a:r>
            <a:r>
              <a:rPr lang="mi-NZ" sz="1200" kern="1200" baseline="0" dirty="0" smtClean="0">
                <a:solidFill>
                  <a:schemeClr val="tx1"/>
                </a:solidFill>
                <a:effectLst/>
                <a:latin typeface="+mn-lt"/>
                <a:ea typeface="+mn-ea"/>
                <a:cs typeface="+mn-cs"/>
              </a:rPr>
              <a:t>and simplistic definitions </a:t>
            </a:r>
            <a:r>
              <a:rPr lang="mi-NZ" sz="1200" kern="1200" baseline="0" dirty="0" smtClean="0">
                <a:solidFill>
                  <a:schemeClr val="tx1"/>
                </a:solidFill>
                <a:effectLst/>
                <a:latin typeface="+mn-lt"/>
                <a:ea typeface="+mn-ea"/>
                <a:cs typeface="+mn-cs"/>
              </a:rPr>
              <a:t>and into </a:t>
            </a:r>
            <a:r>
              <a:rPr lang="mi-NZ" sz="1200" kern="1200" baseline="0" dirty="0" smtClean="0">
                <a:solidFill>
                  <a:schemeClr val="tx1"/>
                </a:solidFill>
                <a:effectLst/>
                <a:latin typeface="+mn-lt"/>
                <a:ea typeface="+mn-ea"/>
                <a:cs typeface="+mn-cs"/>
              </a:rPr>
              <a:t>context and interpretive vocabulary </a:t>
            </a:r>
            <a:r>
              <a:rPr lang="mi-NZ" sz="1200" kern="1200" baseline="0" dirty="0" smtClean="0">
                <a:solidFill>
                  <a:schemeClr val="tx1"/>
                </a:solidFill>
                <a:effectLst/>
                <a:latin typeface="+mn-lt"/>
                <a:ea typeface="+mn-ea"/>
                <a:cs typeface="+mn-cs"/>
              </a:rPr>
              <a:t>development.</a:t>
            </a:r>
          </a:p>
          <a:p>
            <a:pPr marL="0" indent="0">
              <a:buFont typeface="+mj-lt"/>
              <a:buNone/>
            </a:pPr>
            <a:endParaRPr lang="mi-NZ" sz="1200" kern="1200" baseline="0" dirty="0" smtClean="0">
              <a:solidFill>
                <a:schemeClr val="tx1"/>
              </a:solidFill>
              <a:effectLst/>
              <a:latin typeface="+mn-lt"/>
              <a:ea typeface="+mn-ea"/>
              <a:cs typeface="+mn-cs"/>
            </a:endParaRPr>
          </a:p>
          <a:p>
            <a:pPr marL="0" indent="0">
              <a:buFont typeface="+mj-lt"/>
              <a:buNone/>
            </a:pPr>
            <a:r>
              <a:rPr lang="mi-NZ" sz="1200" kern="1200" baseline="0" dirty="0" smtClean="0">
                <a:solidFill>
                  <a:schemeClr val="tx1"/>
                </a:solidFill>
                <a:effectLst/>
                <a:latin typeface="+mn-lt"/>
                <a:ea typeface="+mn-ea"/>
                <a:cs typeface="+mn-cs"/>
              </a:rPr>
              <a:t>The study found, from all the Year 11 classroom observations:</a:t>
            </a:r>
          </a:p>
          <a:p>
            <a:pPr marL="0" indent="0">
              <a:buFont typeface="+mj-lt"/>
              <a:buNone/>
            </a:pPr>
            <a:r>
              <a:rPr lang="mi-NZ" sz="1200" kern="1200" baseline="0" dirty="0" smtClean="0">
                <a:solidFill>
                  <a:schemeClr val="tx1"/>
                </a:solidFill>
                <a:effectLst/>
                <a:latin typeface="+mn-lt"/>
                <a:ea typeface="+mn-ea"/>
                <a:cs typeface="+mn-cs"/>
              </a:rPr>
              <a:t>Vocabulary instruction occurred in 40% of the observations</a:t>
            </a:r>
          </a:p>
          <a:p>
            <a:pPr marL="0" indent="0">
              <a:buFont typeface="+mj-lt"/>
              <a:buNone/>
            </a:pPr>
            <a:r>
              <a:rPr lang="mi-NZ" sz="1200" kern="1200" baseline="0" dirty="0" smtClean="0">
                <a:solidFill>
                  <a:schemeClr val="tx1"/>
                </a:solidFill>
                <a:effectLst/>
                <a:latin typeface="+mn-lt"/>
                <a:ea typeface="+mn-ea"/>
                <a:cs typeface="+mn-cs"/>
              </a:rPr>
              <a:t>Instruction regarding audience and/or purpose occurred in 13% of the observations</a:t>
            </a:r>
          </a:p>
          <a:p>
            <a:pPr marL="0" marR="0" indent="0" algn="l" defTabSz="914400" rtl="0" eaLnBrk="1" fontAlgn="auto" latinLnBrk="0" hangingPunct="1">
              <a:lnSpc>
                <a:spcPct val="100000"/>
              </a:lnSpc>
              <a:spcBef>
                <a:spcPts val="0"/>
              </a:spcBef>
              <a:spcAft>
                <a:spcPts val="0"/>
              </a:spcAft>
              <a:buClrTx/>
              <a:buSzTx/>
              <a:buFont typeface="+mj-lt"/>
              <a:buNone/>
              <a:tabLst/>
              <a:defRPr/>
            </a:pPr>
            <a:r>
              <a:rPr lang="mi-NZ" sz="1200" kern="1200" baseline="0" dirty="0" smtClean="0">
                <a:solidFill>
                  <a:schemeClr val="tx1"/>
                </a:solidFill>
                <a:effectLst/>
                <a:latin typeface="+mn-lt"/>
                <a:ea typeface="+mn-ea"/>
                <a:cs typeface="+mn-cs"/>
              </a:rPr>
              <a:t>Instruction regarding spelling or punctuation occurred in 5% of the observations</a:t>
            </a:r>
          </a:p>
          <a:p>
            <a:pPr marL="0" marR="0" indent="0" algn="l" defTabSz="914400" rtl="0" eaLnBrk="1" fontAlgn="auto" latinLnBrk="0" hangingPunct="1">
              <a:lnSpc>
                <a:spcPct val="100000"/>
              </a:lnSpc>
              <a:spcBef>
                <a:spcPts val="0"/>
              </a:spcBef>
              <a:spcAft>
                <a:spcPts val="0"/>
              </a:spcAft>
              <a:buClrTx/>
              <a:buSzTx/>
              <a:buFont typeface="+mj-lt"/>
              <a:buNone/>
              <a:tabLst/>
              <a:defRPr/>
            </a:pPr>
            <a:r>
              <a:rPr lang="mi-NZ" sz="1200" kern="1200" baseline="0" dirty="0" smtClean="0">
                <a:solidFill>
                  <a:schemeClr val="tx1"/>
                </a:solidFill>
                <a:effectLst/>
                <a:latin typeface="+mn-lt"/>
                <a:ea typeface="+mn-ea"/>
                <a:cs typeface="+mn-cs"/>
              </a:rPr>
              <a:t>Instruction regarding literacy structure occurred in 4% of the observations</a:t>
            </a:r>
          </a:p>
          <a:p>
            <a:pPr marL="0" marR="0" indent="0" algn="l" defTabSz="914400" rtl="0" eaLnBrk="1" fontAlgn="auto" latinLnBrk="0" hangingPunct="1">
              <a:lnSpc>
                <a:spcPct val="100000"/>
              </a:lnSpc>
              <a:spcBef>
                <a:spcPts val="0"/>
              </a:spcBef>
              <a:spcAft>
                <a:spcPts val="0"/>
              </a:spcAft>
              <a:buClrTx/>
              <a:buSzTx/>
              <a:buFont typeface="+mj-lt"/>
              <a:buNone/>
              <a:tabLst/>
              <a:defRPr/>
            </a:pPr>
            <a:endParaRPr lang="mi-NZ" sz="1200" kern="1200" baseline="0" dirty="0" smtClean="0">
              <a:solidFill>
                <a:schemeClr val="tx1"/>
              </a:solidFill>
              <a:effectLst/>
              <a:latin typeface="+mn-lt"/>
              <a:ea typeface="+mn-ea"/>
              <a:cs typeface="+mn-cs"/>
            </a:endParaRPr>
          </a:p>
          <a:p>
            <a:pPr marL="0" indent="0">
              <a:buFont typeface="+mj-lt"/>
              <a:buNone/>
            </a:pPr>
            <a:endParaRPr lang="mi-NZ" sz="1200" kern="1200" baseline="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F4C0A742-B989-413D-99A6-F23E339590A0}" type="slidenum">
              <a:rPr lang="en-NZ" smtClean="0"/>
              <a:t>4</a:t>
            </a:fld>
            <a:endParaRPr lang="en-NZ"/>
          </a:p>
        </p:txBody>
      </p:sp>
    </p:spTree>
    <p:extLst>
      <p:ext uri="{BB962C8B-B14F-4D97-AF65-F5344CB8AC3E}">
        <p14:creationId xmlns:p14="http://schemas.microsoft.com/office/powerpoint/2010/main" val="32873662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sz="1200" b="1" kern="1200" dirty="0" smtClean="0">
                <a:solidFill>
                  <a:schemeClr val="tx1"/>
                </a:solidFill>
                <a:effectLst/>
                <a:latin typeface="+mn-lt"/>
                <a:ea typeface="+mn-ea"/>
                <a:cs typeface="+mn-cs"/>
              </a:rPr>
              <a:t>Opportunities for extended engagement with fuzzy concepts.  </a:t>
            </a:r>
            <a:r>
              <a:rPr lang="en-NZ" sz="1200" b="0" kern="1200" dirty="0" smtClean="0">
                <a:solidFill>
                  <a:schemeClr val="tx1"/>
                </a:solidFill>
                <a:effectLst/>
                <a:latin typeface="+mn-lt"/>
                <a:ea typeface="+mn-ea"/>
                <a:cs typeface="+mn-cs"/>
              </a:rPr>
              <a:t>As lessons are made easier</a:t>
            </a:r>
            <a:r>
              <a:rPr lang="en-NZ" sz="1200" b="0" kern="1200" baseline="0" dirty="0" smtClean="0">
                <a:solidFill>
                  <a:schemeClr val="tx1"/>
                </a:solidFill>
                <a:effectLst/>
                <a:latin typeface="+mn-lt"/>
                <a:ea typeface="+mn-ea"/>
                <a:cs typeface="+mn-cs"/>
              </a:rPr>
              <a:t> for students, tendency to move to more short answer </a:t>
            </a:r>
            <a:r>
              <a:rPr lang="en-NZ" sz="1200" b="0" kern="1200" baseline="0" dirty="0" smtClean="0">
                <a:solidFill>
                  <a:schemeClr val="tx1"/>
                </a:solidFill>
                <a:effectLst/>
                <a:latin typeface="+mn-lt"/>
                <a:ea typeface="+mn-ea"/>
                <a:cs typeface="+mn-cs"/>
              </a:rPr>
              <a:t>Question and Answer sessions </a:t>
            </a:r>
            <a:r>
              <a:rPr lang="en-NZ" sz="1200" b="0" kern="1200" baseline="0" dirty="0" smtClean="0">
                <a:solidFill>
                  <a:schemeClr val="tx1"/>
                </a:solidFill>
                <a:effectLst/>
                <a:latin typeface="+mn-lt"/>
                <a:ea typeface="+mn-ea"/>
                <a:cs typeface="+mn-cs"/>
              </a:rPr>
              <a:t>– not extended discussions between teacher and students. </a:t>
            </a:r>
          </a:p>
          <a:p>
            <a:endParaRPr lang="mi-NZ" sz="1200" b="0" kern="1200" baseline="0" dirty="0" smtClean="0">
              <a:solidFill>
                <a:schemeClr val="tx1"/>
              </a:solidFill>
              <a:effectLst/>
              <a:latin typeface="+mn-lt"/>
              <a:ea typeface="+mn-ea"/>
              <a:cs typeface="+mn-cs"/>
            </a:endParaRPr>
          </a:p>
          <a:p>
            <a:r>
              <a:rPr lang="en-NZ" sz="1200" kern="1200" dirty="0" smtClean="0">
                <a:solidFill>
                  <a:schemeClr val="tx1"/>
                </a:solidFill>
                <a:effectLst/>
                <a:latin typeface="+mn-lt"/>
                <a:ea typeface="+mn-ea"/>
                <a:cs typeface="+mn-cs"/>
              </a:rPr>
              <a:t>Teacher action:  Student</a:t>
            </a:r>
            <a:r>
              <a:rPr lang="en-NZ" sz="1200" kern="1200" baseline="0" dirty="0" smtClean="0">
                <a:solidFill>
                  <a:schemeClr val="tx1"/>
                </a:solidFill>
                <a:effectLst/>
                <a:latin typeface="+mn-lt"/>
                <a:ea typeface="+mn-ea"/>
                <a:cs typeface="+mn-cs"/>
              </a:rPr>
              <a:t> opportunities to move beyond the ‘facts’ required within the subject to exploration around the fuzzier applications and contexts.  </a:t>
            </a:r>
          </a:p>
          <a:p>
            <a:endParaRPr lang="mi-NZ" sz="1200" b="0" kern="1200" baseline="0" dirty="0" smtClean="0">
              <a:solidFill>
                <a:schemeClr val="tx1"/>
              </a:solidFill>
              <a:effectLst/>
              <a:latin typeface="+mn-lt"/>
              <a:ea typeface="+mn-ea"/>
              <a:cs typeface="+mn-cs"/>
            </a:endParaRPr>
          </a:p>
          <a:p>
            <a:r>
              <a:rPr lang="mi-NZ" sz="1200" b="0" kern="1200" baseline="0" dirty="0" smtClean="0">
                <a:solidFill>
                  <a:schemeClr val="tx1"/>
                </a:solidFill>
                <a:effectLst/>
                <a:latin typeface="+mn-lt"/>
                <a:ea typeface="+mn-ea"/>
                <a:cs typeface="+mn-cs"/>
              </a:rPr>
              <a:t>Formative assessments – move beyond specific content into wider skills and context </a:t>
            </a:r>
            <a:r>
              <a:rPr lang="mi-NZ" sz="1200" b="0" kern="1200" baseline="0" dirty="0" smtClean="0">
                <a:solidFill>
                  <a:schemeClr val="tx1"/>
                </a:solidFill>
                <a:effectLst/>
                <a:latin typeface="+mn-lt"/>
                <a:ea typeface="+mn-ea"/>
                <a:cs typeface="+mn-cs"/>
              </a:rPr>
              <a:t>settings.</a:t>
            </a:r>
          </a:p>
          <a:p>
            <a:endParaRPr lang="mi-NZ" sz="1200" b="0" kern="1200" baseline="0" dirty="0" smtClean="0">
              <a:solidFill>
                <a:schemeClr val="tx1"/>
              </a:solidFill>
              <a:effectLst/>
              <a:latin typeface="+mn-lt"/>
              <a:ea typeface="+mn-ea"/>
              <a:cs typeface="+mn-cs"/>
            </a:endParaRPr>
          </a:p>
          <a:p>
            <a:pPr marL="0" indent="0">
              <a:buNone/>
            </a:pPr>
            <a:r>
              <a:rPr lang="mi-NZ" sz="1200" b="0" kern="1200" baseline="0" dirty="0" smtClean="0">
                <a:solidFill>
                  <a:schemeClr val="tx1"/>
                </a:solidFill>
                <a:effectLst/>
                <a:latin typeface="+mn-lt"/>
                <a:ea typeface="+mn-ea"/>
                <a:cs typeface="+mn-cs"/>
              </a:rPr>
              <a:t>The study summarised its observations regarding classroom practices as follows:</a:t>
            </a:r>
          </a:p>
          <a:p>
            <a:pPr marL="228600" indent="-228600">
              <a:buFont typeface="+mj-lt"/>
              <a:buAutoNum type="arabicPeriod"/>
            </a:pPr>
            <a:r>
              <a:rPr lang="en-NZ" dirty="0" smtClean="0"/>
              <a:t>Texts were often short, teacher-designed, content or exercise-based texts that were delivered via the whiteboard. </a:t>
            </a:r>
          </a:p>
          <a:p>
            <a:pPr marL="228600" indent="-228600">
              <a:buFont typeface="+mj-lt"/>
              <a:buAutoNum type="arabicPeriod"/>
            </a:pPr>
            <a:r>
              <a:rPr lang="en-NZ" dirty="0" smtClean="0"/>
              <a:t>Most teacher activity, between subjects and across year levels, was Q &amp; A, followed by rove and management. </a:t>
            </a:r>
          </a:p>
          <a:p>
            <a:pPr marL="228600" indent="-228600">
              <a:buFont typeface="+mj-lt"/>
              <a:buAutoNum type="arabicPeriod"/>
            </a:pPr>
            <a:r>
              <a:rPr lang="en-NZ" dirty="0" smtClean="0"/>
              <a:t>There were few instances of student differentiation. In other words, students were engaged in the same undifferentiated activity most of the time</a:t>
            </a:r>
          </a:p>
          <a:p>
            <a:pPr marL="228600" indent="-228600">
              <a:buFont typeface="+mj-lt"/>
              <a:buAutoNum type="arabicPeriod"/>
            </a:pPr>
            <a:r>
              <a:rPr lang="en-NZ" dirty="0" smtClean="0"/>
              <a:t>Students worked individually, or as a whole class, for the majority of the observed time. </a:t>
            </a:r>
          </a:p>
          <a:p>
            <a:pPr marL="228600" indent="-228600">
              <a:buFont typeface="+mj-lt"/>
              <a:buAutoNum type="arabicPeriod"/>
            </a:pPr>
            <a:r>
              <a:rPr lang="en-NZ" dirty="0" smtClean="0"/>
              <a:t>Literacy instruction was predominantly vocabulary-based instruction. Of the literacy-based activities students were engaged in, reading was the most common, followed by writing. We observed few instances of reading and writing activities.</a:t>
            </a:r>
            <a:endParaRPr lang="mi-NZ" dirty="0" smtClean="0"/>
          </a:p>
        </p:txBody>
      </p:sp>
      <p:sp>
        <p:nvSpPr>
          <p:cNvPr id="4" name="Slide Number Placeholder 3"/>
          <p:cNvSpPr>
            <a:spLocks noGrp="1"/>
          </p:cNvSpPr>
          <p:nvPr>
            <p:ph type="sldNum" sz="quarter" idx="10"/>
          </p:nvPr>
        </p:nvSpPr>
        <p:spPr/>
        <p:txBody>
          <a:bodyPr/>
          <a:lstStyle/>
          <a:p>
            <a:fld id="{F4C0A742-B989-413D-99A6-F23E339590A0}" type="slidenum">
              <a:rPr lang="en-NZ" smtClean="0"/>
              <a:t>5</a:t>
            </a:fld>
            <a:endParaRPr lang="en-NZ"/>
          </a:p>
        </p:txBody>
      </p:sp>
    </p:spTree>
    <p:extLst>
      <p:ext uri="{BB962C8B-B14F-4D97-AF65-F5344CB8AC3E}">
        <p14:creationId xmlns:p14="http://schemas.microsoft.com/office/powerpoint/2010/main" val="4135299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sz="1200" b="1" kern="1200" dirty="0" smtClean="0">
                <a:solidFill>
                  <a:schemeClr val="tx1"/>
                </a:solidFill>
                <a:effectLst/>
                <a:latin typeface="+mn-lt"/>
                <a:ea typeface="+mn-ea"/>
                <a:cs typeface="+mn-cs"/>
              </a:rPr>
              <a:t>critical literacy and instructional</a:t>
            </a:r>
            <a:r>
              <a:rPr lang="en-NZ" sz="1200" b="1" kern="1200" baseline="0" dirty="0" smtClean="0">
                <a:solidFill>
                  <a:schemeClr val="tx1"/>
                </a:solidFill>
                <a:effectLst/>
                <a:latin typeface="+mn-lt"/>
                <a:ea typeface="+mn-ea"/>
                <a:cs typeface="+mn-cs"/>
              </a:rPr>
              <a:t> depth</a:t>
            </a:r>
            <a:endParaRPr lang="en-NZ" sz="1200" b="1" kern="1200" dirty="0" smtClean="0">
              <a:solidFill>
                <a:schemeClr val="tx1"/>
              </a:solidFill>
              <a:effectLst/>
              <a:latin typeface="+mn-lt"/>
              <a:ea typeface="+mn-ea"/>
              <a:cs typeface="+mn-cs"/>
            </a:endParaRPr>
          </a:p>
          <a:p>
            <a:r>
              <a:rPr lang="en-NZ" sz="1200" kern="1200" dirty="0" smtClean="0">
                <a:solidFill>
                  <a:schemeClr val="tx1"/>
                </a:solidFill>
                <a:effectLst/>
                <a:latin typeface="+mn-lt"/>
                <a:ea typeface="+mn-ea"/>
                <a:cs typeface="+mn-cs"/>
              </a:rPr>
              <a:t>One of the aspects of literacy instruction that we analysed was what the report called ‘instructional depth’. Complexity</a:t>
            </a:r>
            <a:r>
              <a:rPr lang="en-NZ" sz="1200" kern="1200" baseline="0" dirty="0" smtClean="0">
                <a:solidFill>
                  <a:schemeClr val="tx1"/>
                </a:solidFill>
                <a:effectLst/>
                <a:latin typeface="+mn-lt"/>
                <a:ea typeface="+mn-ea"/>
                <a:cs typeface="+mn-cs"/>
              </a:rPr>
              <a:t> of teacher language and opportunities to engage with teachers in deep concepts and applications.  </a:t>
            </a:r>
          </a:p>
          <a:p>
            <a:endParaRPr lang="mi-NZ" sz="1200" kern="1200" baseline="0" dirty="0" smtClean="0">
              <a:solidFill>
                <a:schemeClr val="tx1"/>
              </a:solidFill>
              <a:effectLst/>
              <a:latin typeface="+mn-lt"/>
              <a:ea typeface="+mn-ea"/>
              <a:cs typeface="+mn-cs"/>
            </a:endParaRPr>
          </a:p>
          <a:p>
            <a:r>
              <a:rPr lang="mi-NZ" sz="1200" kern="1200" baseline="0" dirty="0" smtClean="0">
                <a:solidFill>
                  <a:schemeClr val="tx1"/>
                </a:solidFill>
                <a:effectLst/>
                <a:latin typeface="+mn-lt"/>
                <a:ea typeface="+mn-ea"/>
                <a:cs typeface="+mn-cs"/>
              </a:rPr>
              <a:t>Teacher action:  Deliberate focus on critical literacy and instructional </a:t>
            </a:r>
            <a:r>
              <a:rPr lang="mi-NZ" sz="1200" kern="1200" baseline="0" dirty="0" smtClean="0">
                <a:solidFill>
                  <a:schemeClr val="tx1"/>
                </a:solidFill>
                <a:effectLst/>
                <a:latin typeface="+mn-lt"/>
                <a:ea typeface="+mn-ea"/>
                <a:cs typeface="+mn-cs"/>
              </a:rPr>
              <a:t>depth</a:t>
            </a:r>
          </a:p>
          <a:p>
            <a:endParaRPr lang="mi-NZ" sz="1200" kern="1200" baseline="0" dirty="0" smtClean="0">
              <a:solidFill>
                <a:schemeClr val="tx1"/>
              </a:solidFill>
              <a:effectLst/>
              <a:latin typeface="+mn-lt"/>
              <a:ea typeface="+mn-ea"/>
              <a:cs typeface="+mn-cs"/>
            </a:endParaRPr>
          </a:p>
          <a:p>
            <a:r>
              <a:rPr lang="mi-NZ" sz="1200" b="0" kern="1200" baseline="0" dirty="0" smtClean="0">
                <a:solidFill>
                  <a:schemeClr val="tx1"/>
                </a:solidFill>
                <a:effectLst/>
                <a:latin typeface="+mn-lt"/>
                <a:ea typeface="+mn-ea"/>
                <a:cs typeface="+mn-cs"/>
              </a:rPr>
              <a:t>The study s</a:t>
            </a:r>
            <a:r>
              <a:rPr lang="en-NZ" dirty="0" smtClean="0"/>
              <a:t>ought to distinguish five ways in which students might be asked to engage with either general, or more subject-specific, literacy learning (see p. 43). The proportion of observations that included that strategy in Year 11 classes is provided in brackets.</a:t>
            </a:r>
            <a:r>
              <a:rPr lang="en-NZ" baseline="0" dirty="0" smtClean="0"/>
              <a:t>  </a:t>
            </a:r>
            <a:endParaRPr lang="en-NZ" dirty="0" smtClean="0"/>
          </a:p>
          <a:p>
            <a:pPr marL="228600" indent="-228600">
              <a:buAutoNum type="arabicPeriod"/>
            </a:pPr>
            <a:r>
              <a:rPr lang="en-NZ" dirty="0" smtClean="0"/>
              <a:t>Item: direct teaching of item, </a:t>
            </a:r>
            <a:r>
              <a:rPr lang="en-NZ" dirty="0" err="1" smtClean="0"/>
              <a:t>eg</a:t>
            </a:r>
            <a:r>
              <a:rPr lang="en-NZ" dirty="0" smtClean="0"/>
              <a:t>, “a micro-organism is a …”.  </a:t>
            </a:r>
            <a:r>
              <a:rPr lang="en-NZ" b="1" dirty="0" smtClean="0"/>
              <a:t>(28%)</a:t>
            </a:r>
            <a:endParaRPr lang="en-NZ" dirty="0" smtClean="0"/>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en-NZ" dirty="0" smtClean="0"/>
              <a:t>Activating Prior Knowledge (APK): reference to, use of background, and event knowledge, </a:t>
            </a:r>
            <a:r>
              <a:rPr lang="en-NZ" dirty="0" err="1" smtClean="0"/>
              <a:t>eg</a:t>
            </a:r>
            <a:r>
              <a:rPr lang="en-NZ" dirty="0" smtClean="0"/>
              <a:t>, “What do you already know about the term ‘micro’, as in ‘microscope’?”. </a:t>
            </a:r>
            <a:r>
              <a:rPr lang="en-NZ" b="1" dirty="0" smtClean="0"/>
              <a:t>(2%)</a:t>
            </a:r>
            <a:endParaRPr lang="en-NZ" dirty="0" smtClean="0"/>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en-NZ" dirty="0" smtClean="0"/>
              <a:t>Practice: opportunity to apply knowledge or skill that students already have, </a:t>
            </a:r>
            <a:r>
              <a:rPr lang="en-NZ" dirty="0" err="1" smtClean="0"/>
              <a:t>eg</a:t>
            </a:r>
            <a:r>
              <a:rPr lang="en-NZ" dirty="0" smtClean="0"/>
              <a:t>, “Try to make a list of all the words you know that have ‘micro’ as a part”. </a:t>
            </a:r>
            <a:r>
              <a:rPr lang="en-NZ" b="1" dirty="0" smtClean="0"/>
              <a:t>(52%)</a:t>
            </a:r>
            <a:endParaRPr lang="en-NZ" dirty="0" smtClean="0"/>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en-NZ" dirty="0" smtClean="0"/>
              <a:t>Strategy: teaching of strategy, </a:t>
            </a:r>
            <a:r>
              <a:rPr lang="en-NZ" dirty="0" err="1" smtClean="0"/>
              <a:t>eg</a:t>
            </a:r>
            <a:r>
              <a:rPr lang="en-NZ" dirty="0" smtClean="0"/>
              <a:t>, “When you are faced with a word such as this, try seeing if you can identify the meanings of the word parts”. </a:t>
            </a:r>
            <a:r>
              <a:rPr lang="en-NZ" b="1" dirty="0" smtClean="0"/>
              <a:t>(16%)</a:t>
            </a:r>
            <a:endParaRPr lang="en-NZ" dirty="0" smtClean="0"/>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en-NZ" dirty="0" smtClean="0"/>
              <a:t>Critical: instruction related to questions of power and text use, </a:t>
            </a:r>
            <a:r>
              <a:rPr lang="en-NZ" dirty="0" err="1" smtClean="0"/>
              <a:t>eg</a:t>
            </a:r>
            <a:r>
              <a:rPr lang="en-NZ" dirty="0" smtClean="0"/>
              <a:t>, bias, positioning and critique. “Why do you think you or another author might choose to use the word ‘micro-organism’, instead of the word ‘germ’?” </a:t>
            </a:r>
            <a:r>
              <a:rPr lang="en-NZ" b="1" dirty="0" smtClean="0"/>
              <a:t>(3%)</a:t>
            </a:r>
            <a:endParaRPr lang="en-NZ" dirty="0" smtClean="0"/>
          </a:p>
          <a:p>
            <a:endParaRPr lang="en-NZ" sz="1200" kern="1200" baseline="0" dirty="0" smtClean="0">
              <a:solidFill>
                <a:schemeClr val="tx1"/>
              </a:solidFill>
              <a:effectLst/>
              <a:latin typeface="+mn-lt"/>
              <a:ea typeface="+mn-ea"/>
              <a:cs typeface="+mn-cs"/>
            </a:endParaRPr>
          </a:p>
          <a:p>
            <a:endParaRPr lang="en-NZ" dirty="0"/>
          </a:p>
        </p:txBody>
      </p:sp>
      <p:sp>
        <p:nvSpPr>
          <p:cNvPr id="4" name="Slide Number Placeholder 3"/>
          <p:cNvSpPr>
            <a:spLocks noGrp="1"/>
          </p:cNvSpPr>
          <p:nvPr>
            <p:ph type="sldNum" sz="quarter" idx="10"/>
          </p:nvPr>
        </p:nvSpPr>
        <p:spPr/>
        <p:txBody>
          <a:bodyPr/>
          <a:lstStyle/>
          <a:p>
            <a:fld id="{F4C0A742-B989-413D-99A6-F23E339590A0}" type="slidenum">
              <a:rPr lang="en-NZ" smtClean="0"/>
              <a:t>6</a:t>
            </a:fld>
            <a:endParaRPr lang="en-NZ"/>
          </a:p>
        </p:txBody>
      </p:sp>
    </p:spTree>
    <p:extLst>
      <p:ext uri="{BB962C8B-B14F-4D97-AF65-F5344CB8AC3E}">
        <p14:creationId xmlns:p14="http://schemas.microsoft.com/office/powerpoint/2010/main" val="20935165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mi-NZ" sz="1200" kern="1200" dirty="0" smtClean="0">
                <a:solidFill>
                  <a:schemeClr val="tx1"/>
                </a:solidFill>
                <a:effectLst/>
                <a:latin typeface="+mn-lt"/>
                <a:ea typeface="+mn-ea"/>
                <a:cs typeface="+mn-cs"/>
              </a:rPr>
              <a:t>Attention to</a:t>
            </a:r>
            <a:r>
              <a:rPr lang="mi-NZ" sz="1200" kern="1200" baseline="0" dirty="0" smtClean="0">
                <a:solidFill>
                  <a:schemeClr val="tx1"/>
                </a:solidFill>
                <a:effectLst/>
                <a:latin typeface="+mn-lt"/>
                <a:ea typeface="+mn-ea"/>
                <a:cs typeface="+mn-cs"/>
              </a:rPr>
              <a:t> the development of discipinary literacy is not jsut to support students to achieve qualiifications.  It is a requirement of the new Zealand Curriculum.</a:t>
            </a:r>
            <a:endParaRPr lang="en-NZ" sz="1200" kern="1200" dirty="0" smtClean="0">
              <a:solidFill>
                <a:schemeClr val="tx1"/>
              </a:solidFill>
              <a:effectLst/>
              <a:latin typeface="+mn-lt"/>
              <a:ea typeface="+mn-ea"/>
              <a:cs typeface="+mn-cs"/>
            </a:endParaRPr>
          </a:p>
          <a:p>
            <a:endParaRPr lang="en-NZ" sz="1200" kern="1200" dirty="0" smtClean="0">
              <a:solidFill>
                <a:schemeClr val="tx1"/>
              </a:solidFill>
              <a:effectLst/>
              <a:latin typeface="+mn-lt"/>
              <a:ea typeface="+mn-ea"/>
              <a:cs typeface="+mn-cs"/>
            </a:endParaRPr>
          </a:p>
          <a:p>
            <a:r>
              <a:rPr lang="en-NZ" sz="1200" kern="1200" dirty="0" smtClean="0">
                <a:solidFill>
                  <a:schemeClr val="tx1"/>
                </a:solidFill>
                <a:effectLst/>
                <a:latin typeface="+mn-lt"/>
                <a:ea typeface="+mn-ea"/>
                <a:cs typeface="+mn-cs"/>
              </a:rPr>
              <a:t>Critical </a:t>
            </a:r>
            <a:r>
              <a:rPr lang="en-NZ" sz="1200" kern="1200" dirty="0" smtClean="0">
                <a:solidFill>
                  <a:schemeClr val="tx1"/>
                </a:solidFill>
                <a:effectLst/>
                <a:latin typeface="+mn-lt"/>
                <a:ea typeface="+mn-ea"/>
                <a:cs typeface="+mn-cs"/>
              </a:rPr>
              <a:t>literacy is an explicit focus of the NZC, in terms of the key competencies, as well as in the learning areas, “for each area, students need specific help from their teachers as they learn … how to listen and read critically, assessing the value of what they hear and read” (NZC, p. 16). </a:t>
            </a:r>
            <a:endParaRPr lang="en-NZ" sz="1200" kern="1200" dirty="0" smtClean="0">
              <a:solidFill>
                <a:schemeClr val="tx1"/>
              </a:solidFill>
              <a:effectLst/>
              <a:latin typeface="+mn-lt"/>
              <a:ea typeface="+mn-ea"/>
              <a:cs typeface="+mn-cs"/>
            </a:endParaRPr>
          </a:p>
          <a:p>
            <a:endParaRPr lang="mi-NZ" sz="1200" b="0" kern="1200" baseline="0" dirty="0" smtClean="0">
              <a:solidFill>
                <a:schemeClr val="tx1"/>
              </a:solidFill>
              <a:effectLst/>
              <a:latin typeface="+mn-lt"/>
              <a:ea typeface="+mn-ea"/>
              <a:cs typeface="+mn-cs"/>
            </a:endParaRPr>
          </a:p>
          <a:p>
            <a:r>
              <a:rPr lang="mi-NZ" sz="1200" b="0" kern="1200" baseline="0" dirty="0" smtClean="0">
                <a:solidFill>
                  <a:schemeClr val="tx1"/>
                </a:solidFill>
                <a:effectLst/>
                <a:latin typeface="+mn-lt"/>
                <a:ea typeface="+mn-ea"/>
                <a:cs typeface="+mn-cs"/>
              </a:rPr>
              <a:t>Therefore – an essential as we  work towards the curriculum vision:  Confident, connected, actively-involved, life-long learners.  </a:t>
            </a:r>
            <a:endParaRPr lang="en-NZ" sz="1200" b="0" kern="1200" baseline="0" dirty="0" smtClean="0">
              <a:solidFill>
                <a:schemeClr val="tx1"/>
              </a:solidFill>
              <a:effectLst/>
              <a:latin typeface="+mn-lt"/>
              <a:ea typeface="+mn-ea"/>
              <a:cs typeface="+mn-cs"/>
            </a:endParaRPr>
          </a:p>
          <a:p>
            <a:endParaRPr lang="mi-NZ" sz="1200" b="0" kern="1200" baseline="0" dirty="0" smtClean="0">
              <a:solidFill>
                <a:schemeClr val="tx1"/>
              </a:solidFill>
              <a:effectLst/>
              <a:latin typeface="+mn-lt"/>
              <a:ea typeface="+mn-ea"/>
              <a:cs typeface="+mn-cs"/>
            </a:endParaRPr>
          </a:p>
          <a:p>
            <a:endParaRPr lang="en-NZ" dirty="0"/>
          </a:p>
        </p:txBody>
      </p:sp>
      <p:sp>
        <p:nvSpPr>
          <p:cNvPr id="4" name="Slide Number Placeholder 3"/>
          <p:cNvSpPr>
            <a:spLocks noGrp="1"/>
          </p:cNvSpPr>
          <p:nvPr>
            <p:ph type="sldNum" sz="quarter" idx="10"/>
          </p:nvPr>
        </p:nvSpPr>
        <p:spPr/>
        <p:txBody>
          <a:bodyPr/>
          <a:lstStyle/>
          <a:p>
            <a:fld id="{F4C0A742-B989-413D-99A6-F23E339590A0}" type="slidenum">
              <a:rPr lang="en-NZ" smtClean="0"/>
              <a:t>7</a:t>
            </a:fld>
            <a:endParaRPr lang="en-NZ"/>
          </a:p>
        </p:txBody>
      </p:sp>
    </p:spTree>
    <p:extLst>
      <p:ext uri="{BB962C8B-B14F-4D97-AF65-F5344CB8AC3E}">
        <p14:creationId xmlns:p14="http://schemas.microsoft.com/office/powerpoint/2010/main" val="39943567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NZ"/>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5149F4E0-AE09-488F-A4F7-5AE2E3147F10}" type="datetimeFigureOut">
              <a:rPr lang="en-NZ" smtClean="0"/>
              <a:t>1/02/2016</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7884D542-A58B-4B89-99C6-C50CB04E010E}" type="slidenum">
              <a:rPr lang="en-NZ" smtClean="0"/>
              <a:t>‹#›</a:t>
            </a:fld>
            <a:endParaRPr lang="en-NZ"/>
          </a:p>
        </p:txBody>
      </p:sp>
    </p:spTree>
    <p:extLst>
      <p:ext uri="{BB962C8B-B14F-4D97-AF65-F5344CB8AC3E}">
        <p14:creationId xmlns:p14="http://schemas.microsoft.com/office/powerpoint/2010/main" val="19431388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5149F4E0-AE09-488F-A4F7-5AE2E3147F10}" type="datetimeFigureOut">
              <a:rPr lang="en-NZ" smtClean="0"/>
              <a:t>1/02/2016</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7884D542-A58B-4B89-99C6-C50CB04E010E}" type="slidenum">
              <a:rPr lang="en-NZ" smtClean="0"/>
              <a:t>‹#›</a:t>
            </a:fld>
            <a:endParaRPr lang="en-NZ"/>
          </a:p>
        </p:txBody>
      </p:sp>
    </p:spTree>
    <p:extLst>
      <p:ext uri="{BB962C8B-B14F-4D97-AF65-F5344CB8AC3E}">
        <p14:creationId xmlns:p14="http://schemas.microsoft.com/office/powerpoint/2010/main" val="41105968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5149F4E0-AE09-488F-A4F7-5AE2E3147F10}" type="datetimeFigureOut">
              <a:rPr lang="en-NZ" smtClean="0"/>
              <a:t>1/02/2016</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7884D542-A58B-4B89-99C6-C50CB04E010E}" type="slidenum">
              <a:rPr lang="en-NZ" smtClean="0"/>
              <a:t>‹#›</a:t>
            </a:fld>
            <a:endParaRPr lang="en-NZ"/>
          </a:p>
        </p:txBody>
      </p:sp>
    </p:spTree>
    <p:extLst>
      <p:ext uri="{BB962C8B-B14F-4D97-AF65-F5344CB8AC3E}">
        <p14:creationId xmlns:p14="http://schemas.microsoft.com/office/powerpoint/2010/main" val="33011464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5149F4E0-AE09-488F-A4F7-5AE2E3147F10}" type="datetimeFigureOut">
              <a:rPr lang="en-NZ" smtClean="0"/>
              <a:t>1/02/2016</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7884D542-A58B-4B89-99C6-C50CB04E010E}" type="slidenum">
              <a:rPr lang="en-NZ" smtClean="0"/>
              <a:t>‹#›</a:t>
            </a:fld>
            <a:endParaRPr lang="en-NZ"/>
          </a:p>
        </p:txBody>
      </p:sp>
    </p:spTree>
    <p:extLst>
      <p:ext uri="{BB962C8B-B14F-4D97-AF65-F5344CB8AC3E}">
        <p14:creationId xmlns:p14="http://schemas.microsoft.com/office/powerpoint/2010/main" val="5233794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NZ"/>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149F4E0-AE09-488F-A4F7-5AE2E3147F10}" type="datetimeFigureOut">
              <a:rPr lang="en-NZ" smtClean="0"/>
              <a:t>1/02/2016</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7884D542-A58B-4B89-99C6-C50CB04E010E}" type="slidenum">
              <a:rPr lang="en-NZ" smtClean="0"/>
              <a:t>‹#›</a:t>
            </a:fld>
            <a:endParaRPr lang="en-NZ"/>
          </a:p>
        </p:txBody>
      </p:sp>
    </p:spTree>
    <p:extLst>
      <p:ext uri="{BB962C8B-B14F-4D97-AF65-F5344CB8AC3E}">
        <p14:creationId xmlns:p14="http://schemas.microsoft.com/office/powerpoint/2010/main" val="31873538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5149F4E0-AE09-488F-A4F7-5AE2E3147F10}" type="datetimeFigureOut">
              <a:rPr lang="en-NZ" smtClean="0"/>
              <a:t>1/02/2016</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7884D542-A58B-4B89-99C6-C50CB04E010E}" type="slidenum">
              <a:rPr lang="en-NZ" smtClean="0"/>
              <a:t>‹#›</a:t>
            </a:fld>
            <a:endParaRPr lang="en-NZ"/>
          </a:p>
        </p:txBody>
      </p:sp>
    </p:spTree>
    <p:extLst>
      <p:ext uri="{BB962C8B-B14F-4D97-AF65-F5344CB8AC3E}">
        <p14:creationId xmlns:p14="http://schemas.microsoft.com/office/powerpoint/2010/main" val="27144169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NZ"/>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5149F4E0-AE09-488F-A4F7-5AE2E3147F10}" type="datetimeFigureOut">
              <a:rPr lang="en-NZ" smtClean="0"/>
              <a:t>1/02/2016</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7884D542-A58B-4B89-99C6-C50CB04E010E}" type="slidenum">
              <a:rPr lang="en-NZ" smtClean="0"/>
              <a:t>‹#›</a:t>
            </a:fld>
            <a:endParaRPr lang="en-NZ"/>
          </a:p>
        </p:txBody>
      </p:sp>
    </p:spTree>
    <p:extLst>
      <p:ext uri="{BB962C8B-B14F-4D97-AF65-F5344CB8AC3E}">
        <p14:creationId xmlns:p14="http://schemas.microsoft.com/office/powerpoint/2010/main" val="32105160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5149F4E0-AE09-488F-A4F7-5AE2E3147F10}" type="datetimeFigureOut">
              <a:rPr lang="en-NZ" smtClean="0"/>
              <a:t>1/02/2016</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7884D542-A58B-4B89-99C6-C50CB04E010E}" type="slidenum">
              <a:rPr lang="en-NZ" smtClean="0"/>
              <a:t>‹#›</a:t>
            </a:fld>
            <a:endParaRPr lang="en-NZ"/>
          </a:p>
        </p:txBody>
      </p:sp>
    </p:spTree>
    <p:extLst>
      <p:ext uri="{BB962C8B-B14F-4D97-AF65-F5344CB8AC3E}">
        <p14:creationId xmlns:p14="http://schemas.microsoft.com/office/powerpoint/2010/main" val="20348742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49F4E0-AE09-488F-A4F7-5AE2E3147F10}" type="datetimeFigureOut">
              <a:rPr lang="en-NZ" smtClean="0"/>
              <a:t>1/02/2016</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7884D542-A58B-4B89-99C6-C50CB04E010E}" type="slidenum">
              <a:rPr lang="en-NZ" smtClean="0"/>
              <a:t>‹#›</a:t>
            </a:fld>
            <a:endParaRPr lang="en-NZ"/>
          </a:p>
        </p:txBody>
      </p:sp>
    </p:spTree>
    <p:extLst>
      <p:ext uri="{BB962C8B-B14F-4D97-AF65-F5344CB8AC3E}">
        <p14:creationId xmlns:p14="http://schemas.microsoft.com/office/powerpoint/2010/main" val="29553874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NZ"/>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149F4E0-AE09-488F-A4F7-5AE2E3147F10}" type="datetimeFigureOut">
              <a:rPr lang="en-NZ" smtClean="0"/>
              <a:t>1/02/2016</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7884D542-A58B-4B89-99C6-C50CB04E010E}" type="slidenum">
              <a:rPr lang="en-NZ" smtClean="0"/>
              <a:t>‹#›</a:t>
            </a:fld>
            <a:endParaRPr lang="en-NZ"/>
          </a:p>
        </p:txBody>
      </p:sp>
    </p:spTree>
    <p:extLst>
      <p:ext uri="{BB962C8B-B14F-4D97-AF65-F5344CB8AC3E}">
        <p14:creationId xmlns:p14="http://schemas.microsoft.com/office/powerpoint/2010/main" val="42384259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NZ"/>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149F4E0-AE09-488F-A4F7-5AE2E3147F10}" type="datetimeFigureOut">
              <a:rPr lang="en-NZ" smtClean="0"/>
              <a:t>1/02/2016</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7884D542-A58B-4B89-99C6-C50CB04E010E}" type="slidenum">
              <a:rPr lang="en-NZ" smtClean="0"/>
              <a:t>‹#›</a:t>
            </a:fld>
            <a:endParaRPr lang="en-NZ"/>
          </a:p>
        </p:txBody>
      </p:sp>
    </p:spTree>
    <p:extLst>
      <p:ext uri="{BB962C8B-B14F-4D97-AF65-F5344CB8AC3E}">
        <p14:creationId xmlns:p14="http://schemas.microsoft.com/office/powerpoint/2010/main" val="15254811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149F4E0-AE09-488F-A4F7-5AE2E3147F10}" type="datetimeFigureOut">
              <a:rPr lang="en-NZ" smtClean="0"/>
              <a:t>1/02/2016</a:t>
            </a:fld>
            <a:endParaRPr lang="en-NZ"/>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884D542-A58B-4B89-99C6-C50CB04E010E}" type="slidenum">
              <a:rPr lang="en-NZ" smtClean="0"/>
              <a:t>‹#›</a:t>
            </a:fld>
            <a:endParaRPr lang="en-NZ"/>
          </a:p>
        </p:txBody>
      </p:sp>
    </p:spTree>
    <p:extLst>
      <p:ext uri="{BB962C8B-B14F-4D97-AF65-F5344CB8AC3E}">
        <p14:creationId xmlns:p14="http://schemas.microsoft.com/office/powerpoint/2010/main" val="382399767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a:srcRect r="53633"/>
          <a:stretch/>
        </p:blipFill>
        <p:spPr>
          <a:xfrm>
            <a:off x="0" y="0"/>
            <a:ext cx="1678488" cy="6375748"/>
          </a:xfrm>
          <a:prstGeom prst="rect">
            <a:avLst/>
          </a:prstGeom>
        </p:spPr>
      </p:pic>
      <p:sp>
        <p:nvSpPr>
          <p:cNvPr id="2" name="Title 1"/>
          <p:cNvSpPr>
            <a:spLocks noGrp="1"/>
          </p:cNvSpPr>
          <p:nvPr>
            <p:ph type="ctrTitle"/>
          </p:nvPr>
        </p:nvSpPr>
        <p:spPr/>
        <p:txBody>
          <a:bodyPr>
            <a:normAutofit/>
          </a:bodyPr>
          <a:lstStyle/>
          <a:p>
            <a:r>
              <a:rPr lang="mi-NZ" sz="4800" b="1" dirty="0" smtClean="0">
                <a:solidFill>
                  <a:srgbClr val="0000FF"/>
                </a:solidFill>
              </a:rPr>
              <a:t>Beyond NCEA Level 1 Literacy </a:t>
            </a:r>
            <a:endParaRPr lang="en-NZ" sz="4800" b="1" dirty="0">
              <a:solidFill>
                <a:srgbClr val="0000FF"/>
              </a:solidFill>
            </a:endParaRPr>
          </a:p>
        </p:txBody>
      </p:sp>
      <p:pic>
        <p:nvPicPr>
          <p:cNvPr id="5" name="Picture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195026" y="5443752"/>
            <a:ext cx="2405150" cy="931996"/>
          </a:xfrm>
          <a:prstGeom prst="rect">
            <a:avLst/>
          </a:prstGeom>
        </p:spPr>
      </p:pic>
    </p:spTree>
    <p:extLst>
      <p:ext uri="{BB962C8B-B14F-4D97-AF65-F5344CB8AC3E}">
        <p14:creationId xmlns:p14="http://schemas.microsoft.com/office/powerpoint/2010/main" val="79625550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32397" y="226671"/>
            <a:ext cx="10515600" cy="896408"/>
          </a:xfrm>
        </p:spPr>
        <p:txBody>
          <a:bodyPr>
            <a:normAutofit/>
          </a:bodyPr>
          <a:lstStyle/>
          <a:p>
            <a:r>
              <a:rPr lang="mi-NZ" b="1" dirty="0" smtClean="0">
                <a:solidFill>
                  <a:srgbClr val="0000FF"/>
                </a:solidFill>
              </a:rPr>
              <a:t>Literacy beyond  the demands of Level 1</a:t>
            </a:r>
            <a:endParaRPr lang="en-NZ" b="1" dirty="0">
              <a:solidFill>
                <a:srgbClr val="0000FF"/>
              </a:solidFill>
            </a:endParaRPr>
          </a:p>
        </p:txBody>
      </p:sp>
      <p:graphicFrame>
        <p:nvGraphicFramePr>
          <p:cNvPr id="7" name="Diagram 6"/>
          <p:cNvGraphicFramePr/>
          <p:nvPr>
            <p:extLst/>
          </p:nvPr>
        </p:nvGraphicFramePr>
        <p:xfrm>
          <a:off x="451907" y="1533525"/>
          <a:ext cx="4899025" cy="396559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Box 5"/>
          <p:cNvSpPr txBox="1"/>
          <p:nvPr/>
        </p:nvSpPr>
        <p:spPr>
          <a:xfrm>
            <a:off x="5587999" y="1574801"/>
            <a:ext cx="5046133" cy="3785652"/>
          </a:xfrm>
          <a:prstGeom prst="rect">
            <a:avLst/>
          </a:prstGeom>
          <a:noFill/>
        </p:spPr>
        <p:txBody>
          <a:bodyPr wrap="square" rtlCol="0">
            <a:spAutoFit/>
          </a:bodyPr>
          <a:lstStyle/>
          <a:p>
            <a:r>
              <a:rPr lang="en-NZ" sz="2000" b="1" i="1" dirty="0"/>
              <a:t>Disciplinary Literacy:</a:t>
            </a:r>
            <a:r>
              <a:rPr lang="en-NZ" sz="2000" b="1" dirty="0"/>
              <a:t> Literacy skills specialised to history, science, mathematics, literature, or other subject matter</a:t>
            </a:r>
            <a:r>
              <a:rPr lang="en-NZ" sz="2000" b="1" dirty="0" smtClean="0"/>
              <a:t>.</a:t>
            </a:r>
          </a:p>
          <a:p>
            <a:endParaRPr lang="en-NZ" sz="2000" dirty="0"/>
          </a:p>
          <a:p>
            <a:r>
              <a:rPr lang="en-NZ" sz="2000" b="1" i="1" dirty="0" smtClean="0"/>
              <a:t>Intermediate </a:t>
            </a:r>
            <a:r>
              <a:rPr lang="en-NZ" sz="2000" b="1" i="1" dirty="0"/>
              <a:t>Literacy:</a:t>
            </a:r>
            <a:r>
              <a:rPr lang="en-NZ" sz="2000" b="1" dirty="0"/>
              <a:t> Literacy skills common to many tasks, including generic comprehension  strategies, common word meanings, and basic fluency</a:t>
            </a:r>
            <a:r>
              <a:rPr lang="en-NZ" sz="2000" b="1" dirty="0" smtClean="0"/>
              <a:t>.</a:t>
            </a:r>
          </a:p>
          <a:p>
            <a:endParaRPr lang="en-NZ" sz="2000" b="1" dirty="0" smtClean="0"/>
          </a:p>
          <a:p>
            <a:r>
              <a:rPr lang="en-NZ" sz="2000" b="1" i="1" dirty="0"/>
              <a:t>Basic Literacy:</a:t>
            </a:r>
            <a:r>
              <a:rPr lang="en-NZ" sz="2000" b="1" dirty="0"/>
              <a:t> Literacy skills such as decoding and knowledge of high-frequency words that underlie virtually all reading tasks</a:t>
            </a:r>
            <a:r>
              <a:rPr lang="en-NZ" sz="2000" b="1" dirty="0" smtClean="0"/>
              <a:t>.</a:t>
            </a:r>
            <a:endParaRPr lang="en-NZ" sz="2000" dirty="0"/>
          </a:p>
        </p:txBody>
      </p:sp>
      <p:sp>
        <p:nvSpPr>
          <p:cNvPr id="8" name="TextBox 7"/>
          <p:cNvSpPr txBox="1"/>
          <p:nvPr/>
        </p:nvSpPr>
        <p:spPr>
          <a:xfrm>
            <a:off x="1066802" y="5950841"/>
            <a:ext cx="10312400" cy="369332"/>
          </a:xfrm>
          <a:prstGeom prst="rect">
            <a:avLst/>
          </a:prstGeom>
          <a:noFill/>
        </p:spPr>
        <p:txBody>
          <a:bodyPr wrap="square" rtlCol="0">
            <a:spAutoFit/>
          </a:bodyPr>
          <a:lstStyle/>
          <a:p>
            <a:r>
              <a:rPr lang="en-NZ" dirty="0"/>
              <a:t>Shanahan &amp; Shanahan’s (2008) model of the increased demand for </a:t>
            </a:r>
            <a:r>
              <a:rPr lang="en-NZ" dirty="0" smtClean="0"/>
              <a:t>specialisation </a:t>
            </a:r>
            <a:r>
              <a:rPr lang="en-NZ" dirty="0"/>
              <a:t>of literacy development</a:t>
            </a:r>
          </a:p>
        </p:txBody>
      </p:sp>
    </p:spTree>
    <p:extLst>
      <p:ext uri="{BB962C8B-B14F-4D97-AF65-F5344CB8AC3E}">
        <p14:creationId xmlns:p14="http://schemas.microsoft.com/office/powerpoint/2010/main" val="28636386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9666" y="0"/>
            <a:ext cx="10515600" cy="1325563"/>
          </a:xfrm>
        </p:spPr>
        <p:txBody>
          <a:bodyPr/>
          <a:lstStyle/>
          <a:p>
            <a:r>
              <a:rPr lang="mi-NZ" b="1" dirty="0" smtClean="0">
                <a:solidFill>
                  <a:srgbClr val="0000FF"/>
                </a:solidFill>
              </a:rPr>
              <a:t>Teacher actions for literacy enhancement</a:t>
            </a:r>
            <a:endParaRPr lang="en-NZ" dirty="0">
              <a:solidFill>
                <a:srgbClr val="0000FF"/>
              </a:solidFill>
            </a:endParaRPr>
          </a:p>
        </p:txBody>
      </p:sp>
      <p:sp>
        <p:nvSpPr>
          <p:cNvPr id="3" name="Content Placeholder 2"/>
          <p:cNvSpPr>
            <a:spLocks noGrp="1"/>
          </p:cNvSpPr>
          <p:nvPr>
            <p:ph idx="1"/>
          </p:nvPr>
        </p:nvSpPr>
        <p:spPr>
          <a:xfrm>
            <a:off x="719666" y="1325563"/>
            <a:ext cx="10515600" cy="5312304"/>
          </a:xfrm>
        </p:spPr>
        <p:txBody>
          <a:bodyPr>
            <a:normAutofit/>
          </a:bodyPr>
          <a:lstStyle/>
          <a:p>
            <a:r>
              <a:rPr lang="en-NZ" dirty="0" smtClean="0"/>
              <a:t>Students need exposure to extended texts that require interpretation within the discipline context.  </a:t>
            </a:r>
          </a:p>
          <a:p>
            <a:endParaRPr lang="mi-NZ" dirty="0"/>
          </a:p>
          <a:p>
            <a:endParaRPr lang="mi-NZ" dirty="0" smtClean="0"/>
          </a:p>
          <a:p>
            <a:endParaRPr lang="mi-NZ" dirty="0"/>
          </a:p>
          <a:p>
            <a:endParaRPr lang="en-NZ" dirty="0" smtClean="0"/>
          </a:p>
          <a:p>
            <a:endParaRPr lang="en-NZ" dirty="0" smtClean="0"/>
          </a:p>
          <a:p>
            <a:endParaRPr lang="en-NZ" dirty="0"/>
          </a:p>
        </p:txBody>
      </p:sp>
      <p:pic>
        <p:nvPicPr>
          <p:cNvPr id="4" name="Picture 3"/>
          <p:cNvPicPr>
            <a:picLocks noChangeAspect="1"/>
          </p:cNvPicPr>
          <p:nvPr/>
        </p:nvPicPr>
        <p:blipFill>
          <a:blip r:embed="rId3"/>
          <a:stretch>
            <a:fillRect/>
          </a:stretch>
        </p:blipFill>
        <p:spPr>
          <a:xfrm>
            <a:off x="4071114" y="2651126"/>
            <a:ext cx="4477573" cy="3353858"/>
          </a:xfrm>
          <a:prstGeom prst="rect">
            <a:avLst/>
          </a:prstGeom>
        </p:spPr>
      </p:pic>
    </p:spTree>
    <p:extLst>
      <p:ext uri="{BB962C8B-B14F-4D97-AF65-F5344CB8AC3E}">
        <p14:creationId xmlns:p14="http://schemas.microsoft.com/office/powerpoint/2010/main" val="351350106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mi-NZ" b="1" dirty="0" smtClean="0">
                <a:solidFill>
                  <a:srgbClr val="0000FF"/>
                </a:solidFill>
              </a:rPr>
              <a:t>Teacher actions for literacy enhancement</a:t>
            </a:r>
            <a:endParaRPr lang="en-NZ" dirty="0"/>
          </a:p>
        </p:txBody>
      </p:sp>
      <p:sp>
        <p:nvSpPr>
          <p:cNvPr id="3" name="Content Placeholder 2"/>
          <p:cNvSpPr>
            <a:spLocks noGrp="1"/>
          </p:cNvSpPr>
          <p:nvPr>
            <p:ph idx="1"/>
          </p:nvPr>
        </p:nvSpPr>
        <p:spPr/>
        <p:txBody>
          <a:bodyPr/>
          <a:lstStyle/>
          <a:p>
            <a:r>
              <a:rPr lang="mi-NZ" dirty="0" smtClean="0"/>
              <a:t>Vocabulary </a:t>
            </a:r>
            <a:r>
              <a:rPr lang="mi-NZ" dirty="0" smtClean="0"/>
              <a:t>and literacy demands </a:t>
            </a:r>
            <a:r>
              <a:rPr lang="mi-NZ" dirty="0" smtClean="0"/>
              <a:t>need to go beyond a glossary of terms</a:t>
            </a:r>
          </a:p>
          <a:p>
            <a:endParaRPr lang="mi-NZ" dirty="0" smtClean="0"/>
          </a:p>
          <a:p>
            <a:endParaRPr lang="en-NZ" dirty="0"/>
          </a:p>
        </p:txBody>
      </p:sp>
      <p:pic>
        <p:nvPicPr>
          <p:cNvPr id="5" name="Picture 4"/>
          <p:cNvPicPr>
            <a:picLocks noChangeAspect="1"/>
          </p:cNvPicPr>
          <p:nvPr/>
        </p:nvPicPr>
        <p:blipFill>
          <a:blip r:embed="rId3"/>
          <a:stretch>
            <a:fillRect/>
          </a:stretch>
        </p:blipFill>
        <p:spPr>
          <a:xfrm>
            <a:off x="3498849" y="2962804"/>
            <a:ext cx="3934883" cy="3259781"/>
          </a:xfrm>
          <a:prstGeom prst="rect">
            <a:avLst/>
          </a:prstGeom>
        </p:spPr>
      </p:pic>
    </p:spTree>
    <p:extLst>
      <p:ext uri="{BB962C8B-B14F-4D97-AF65-F5344CB8AC3E}">
        <p14:creationId xmlns:p14="http://schemas.microsoft.com/office/powerpoint/2010/main" val="339131598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mi-NZ" b="1" dirty="0" smtClean="0">
                <a:solidFill>
                  <a:srgbClr val="0000FF"/>
                </a:solidFill>
              </a:rPr>
              <a:t>Teacher actions for literacy enhancement</a:t>
            </a:r>
            <a:endParaRPr lang="en-NZ" dirty="0"/>
          </a:p>
        </p:txBody>
      </p:sp>
      <p:sp>
        <p:nvSpPr>
          <p:cNvPr id="3" name="Content Placeholder 2"/>
          <p:cNvSpPr>
            <a:spLocks noGrp="1"/>
          </p:cNvSpPr>
          <p:nvPr>
            <p:ph idx="1"/>
          </p:nvPr>
        </p:nvSpPr>
        <p:spPr>
          <a:xfrm>
            <a:off x="440267" y="1363662"/>
            <a:ext cx="10913533" cy="4986338"/>
          </a:xfrm>
        </p:spPr>
        <p:txBody>
          <a:bodyPr/>
          <a:lstStyle/>
          <a:p>
            <a:pPr marL="0" indent="0">
              <a:buNone/>
            </a:pPr>
            <a:endParaRPr lang="mi-NZ" dirty="0" smtClean="0"/>
          </a:p>
          <a:p>
            <a:r>
              <a:rPr lang="mi-NZ" dirty="0" smtClean="0"/>
              <a:t>Extended discussions to give students opportunities to build and use subject –specific language and demands</a:t>
            </a:r>
            <a:br>
              <a:rPr lang="mi-NZ" dirty="0" smtClean="0"/>
            </a:br>
            <a:endParaRPr lang="mi-NZ" dirty="0" smtClean="0"/>
          </a:p>
          <a:p>
            <a:r>
              <a:rPr lang="mi-NZ" dirty="0" smtClean="0"/>
              <a:t>Formative assessments should allow practice of skills not just content</a:t>
            </a:r>
          </a:p>
          <a:p>
            <a:endParaRPr lang="mi-NZ" dirty="0" smtClean="0"/>
          </a:p>
          <a:p>
            <a:endParaRPr lang="mi-NZ" dirty="0" smtClean="0"/>
          </a:p>
          <a:p>
            <a:endParaRPr lang="en-NZ" dirty="0"/>
          </a:p>
        </p:txBody>
      </p:sp>
      <p:pic>
        <p:nvPicPr>
          <p:cNvPr id="4" name="Picture 3"/>
          <p:cNvPicPr>
            <a:picLocks noChangeAspect="1"/>
          </p:cNvPicPr>
          <p:nvPr/>
        </p:nvPicPr>
        <p:blipFill>
          <a:blip r:embed="rId3"/>
          <a:stretch>
            <a:fillRect/>
          </a:stretch>
        </p:blipFill>
        <p:spPr>
          <a:xfrm>
            <a:off x="3979333" y="3856831"/>
            <a:ext cx="3572933" cy="2679700"/>
          </a:xfrm>
          <a:prstGeom prst="rect">
            <a:avLst/>
          </a:prstGeom>
        </p:spPr>
      </p:pic>
    </p:spTree>
    <p:extLst>
      <p:ext uri="{BB962C8B-B14F-4D97-AF65-F5344CB8AC3E}">
        <p14:creationId xmlns:p14="http://schemas.microsoft.com/office/powerpoint/2010/main" val="361485913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mi-NZ" b="1" dirty="0" smtClean="0">
                <a:solidFill>
                  <a:srgbClr val="0000FF"/>
                </a:solidFill>
              </a:rPr>
              <a:t>Teacher actions for literacy enhancement</a:t>
            </a:r>
            <a:endParaRPr lang="en-NZ" dirty="0"/>
          </a:p>
        </p:txBody>
      </p:sp>
      <p:sp>
        <p:nvSpPr>
          <p:cNvPr id="3" name="Content Placeholder 2"/>
          <p:cNvSpPr>
            <a:spLocks noGrp="1"/>
          </p:cNvSpPr>
          <p:nvPr>
            <p:ph idx="1"/>
          </p:nvPr>
        </p:nvSpPr>
        <p:spPr/>
        <p:txBody>
          <a:bodyPr/>
          <a:lstStyle/>
          <a:p>
            <a:endParaRPr lang="mi-NZ" dirty="0" smtClean="0"/>
          </a:p>
          <a:p>
            <a:r>
              <a:rPr lang="mi-NZ" dirty="0" smtClean="0"/>
              <a:t>Need a focus on critical literacy and instructional depth</a:t>
            </a:r>
          </a:p>
          <a:p>
            <a:endParaRPr lang="en-NZ" dirty="0"/>
          </a:p>
        </p:txBody>
      </p:sp>
      <p:pic>
        <p:nvPicPr>
          <p:cNvPr id="4" name="Picture 3"/>
          <p:cNvPicPr>
            <a:picLocks noChangeAspect="1"/>
          </p:cNvPicPr>
          <p:nvPr/>
        </p:nvPicPr>
        <p:blipFill>
          <a:blip r:embed="rId3"/>
          <a:stretch>
            <a:fillRect/>
          </a:stretch>
        </p:blipFill>
        <p:spPr>
          <a:xfrm>
            <a:off x="4338637" y="3369734"/>
            <a:ext cx="3209925" cy="3200400"/>
          </a:xfrm>
          <a:prstGeom prst="rect">
            <a:avLst/>
          </a:prstGeom>
        </p:spPr>
      </p:pic>
    </p:spTree>
    <p:extLst>
      <p:ext uri="{BB962C8B-B14F-4D97-AF65-F5344CB8AC3E}">
        <p14:creationId xmlns:p14="http://schemas.microsoft.com/office/powerpoint/2010/main" val="402668884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mi-NZ" b="1" dirty="0">
                <a:solidFill>
                  <a:srgbClr val="0000FF"/>
                </a:solidFill>
              </a:rPr>
              <a:t>New Zealand Curriculum </a:t>
            </a:r>
            <a:r>
              <a:rPr lang="mi-NZ" b="1" dirty="0" smtClean="0">
                <a:solidFill>
                  <a:srgbClr val="0000FF"/>
                </a:solidFill>
              </a:rPr>
              <a:t>Requirements </a:t>
            </a:r>
            <a:endParaRPr lang="en-NZ" b="1" dirty="0">
              <a:solidFill>
                <a:srgbClr val="0000FF"/>
              </a:solidFill>
            </a:endParaRPr>
          </a:p>
        </p:txBody>
      </p:sp>
      <p:sp>
        <p:nvSpPr>
          <p:cNvPr id="3" name="Content Placeholder 2"/>
          <p:cNvSpPr>
            <a:spLocks noGrp="1"/>
          </p:cNvSpPr>
          <p:nvPr>
            <p:ph idx="1"/>
          </p:nvPr>
        </p:nvSpPr>
        <p:spPr/>
        <p:txBody>
          <a:bodyPr/>
          <a:lstStyle/>
          <a:p>
            <a:r>
              <a:rPr lang="en-NZ" dirty="0" smtClean="0"/>
              <a:t>“</a:t>
            </a:r>
            <a:r>
              <a:rPr lang="en-NZ" dirty="0"/>
              <a:t>for each area, students need specific help from their teachers as they learn … how to listen and read critically, assessing the value of what they hear and read” (NZC, p. 16). </a:t>
            </a:r>
          </a:p>
          <a:p>
            <a:endParaRPr lang="mi-NZ" dirty="0"/>
          </a:p>
          <a:p>
            <a:endParaRPr lang="en-NZ" dirty="0"/>
          </a:p>
        </p:txBody>
      </p:sp>
      <p:pic>
        <p:nvPicPr>
          <p:cNvPr id="4" name="Picture 3"/>
          <p:cNvPicPr>
            <a:picLocks noChangeAspect="1"/>
          </p:cNvPicPr>
          <p:nvPr/>
        </p:nvPicPr>
        <p:blipFill>
          <a:blip r:embed="rId3"/>
          <a:stretch>
            <a:fillRect/>
          </a:stretch>
        </p:blipFill>
        <p:spPr>
          <a:xfrm rot="2537928">
            <a:off x="4733103" y="3318035"/>
            <a:ext cx="2151528" cy="3230465"/>
          </a:xfrm>
          <a:prstGeom prst="rect">
            <a:avLst/>
          </a:prstGeom>
        </p:spPr>
      </p:pic>
    </p:spTree>
    <p:extLst>
      <p:ext uri="{BB962C8B-B14F-4D97-AF65-F5344CB8AC3E}">
        <p14:creationId xmlns:p14="http://schemas.microsoft.com/office/powerpoint/2010/main" val="420050793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135</TotalTime>
  <Words>1467</Words>
  <Application>Microsoft Office PowerPoint</Application>
  <PresentationFormat>Widescreen</PresentationFormat>
  <Paragraphs>101</Paragraphs>
  <Slides>7</Slides>
  <Notes>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Calibri Light</vt:lpstr>
      <vt:lpstr>Office Theme</vt:lpstr>
      <vt:lpstr>Beyond NCEA Level 1 Literacy </vt:lpstr>
      <vt:lpstr>Literacy beyond  the demands of Level 1</vt:lpstr>
      <vt:lpstr>Teacher actions for literacy enhancement</vt:lpstr>
      <vt:lpstr>Teacher actions for literacy enhancement</vt:lpstr>
      <vt:lpstr>Teacher actions for literacy enhancement</vt:lpstr>
      <vt:lpstr>Teacher actions for literacy enhancement</vt:lpstr>
      <vt:lpstr>New Zealand Curriculum Requirements </vt:lpstr>
    </vt:vector>
  </TitlesOfParts>
  <Company>University of Waikato</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Beyond NCEA Level 1 Literacy</dc:title>
  <dc:creator>Elizabeth Eley</dc:creator>
  <cp:lastModifiedBy>Elizabeth Eley</cp:lastModifiedBy>
  <cp:revision>15</cp:revision>
  <dcterms:created xsi:type="dcterms:W3CDTF">2015-12-15T23:05:50Z</dcterms:created>
  <dcterms:modified xsi:type="dcterms:W3CDTF">2016-01-31T22:21:56Z</dcterms:modified>
</cp:coreProperties>
</file>